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  <p:sldMasterId id="2147483697" r:id="rId3"/>
  </p:sldMasterIdLst>
  <p:notesMasterIdLst>
    <p:notesMasterId r:id="rId25"/>
  </p:notesMasterIdLst>
  <p:sldIdLst>
    <p:sldId id="256" r:id="rId4"/>
    <p:sldId id="262" r:id="rId5"/>
    <p:sldId id="259" r:id="rId6"/>
    <p:sldId id="260" r:id="rId7"/>
    <p:sldId id="258" r:id="rId8"/>
    <p:sldId id="738" r:id="rId9"/>
    <p:sldId id="729" r:id="rId10"/>
    <p:sldId id="261" r:id="rId11"/>
    <p:sldId id="725" r:id="rId12"/>
    <p:sldId id="726" r:id="rId13"/>
    <p:sldId id="736" r:id="rId14"/>
    <p:sldId id="727" r:id="rId15"/>
    <p:sldId id="730" r:id="rId16"/>
    <p:sldId id="728" r:id="rId17"/>
    <p:sldId id="732" r:id="rId18"/>
    <p:sldId id="733" r:id="rId19"/>
    <p:sldId id="735" r:id="rId20"/>
    <p:sldId id="737" r:id="rId21"/>
    <p:sldId id="734" r:id="rId22"/>
    <p:sldId id="691" r:id="rId23"/>
    <p:sldId id="739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D9E5D-144A-4659-8A7B-35B56356EEA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A3F5-A155-4380-A9F8-0516D7F92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14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7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1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7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84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7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7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75112" cy="229235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4F8C0-6E95-4A32-914F-1274E15FEC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84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1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2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1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5A3F5-A155-4380-A9F8-0516D7F925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5.emf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E1B5-1526-41D0-B95B-C5C30FE2D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2C479-E277-4211-8447-7E9776D81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DAC0E-C1CC-4F6C-BFC9-1BA4BCAB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95E3-DD3F-4BD6-95AD-8779C232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B4759-FF79-4518-B6C1-13D0721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B054-C746-412D-B8E2-BDCA1B73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56768-7590-4FDB-90C9-C7F734364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5966-2ECC-40B0-808D-575EC56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7D11B-0FD5-4D27-928F-81E2FFE9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BE8C5-E5D5-42B6-B88B-A4FFE7C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8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7A1A4-27AF-468D-859E-37ACB606B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46CB6-5729-418D-A083-A1766A8C8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D15FF-1C16-468B-9365-4E13D3A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757F5-DF83-479A-94A0-06AFF8ED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2D58-E9D7-4989-BB21-B9C6A34C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+ T2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843" y="85930"/>
            <a:ext cx="11440246" cy="534758"/>
          </a:xfrm>
        </p:spPr>
        <p:txBody>
          <a:bodyPr lIns="0" tIns="39600" rIns="0" bIns="39600" anchor="ctr" anchorCtr="0"/>
          <a:lstStyle>
            <a:lvl1pPr marL="0" indent="0" algn="l" defTabSz="93968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500" b="0" i="0" kern="1200" baseline="0" dirty="0" smtClean="0">
                <a:solidFill>
                  <a:srgbClr val="3F3F3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77093" y="1431925"/>
            <a:ext cx="11439769" cy="4484688"/>
          </a:xfrm>
        </p:spPr>
        <p:txBody>
          <a:bodyPr/>
          <a:lstStyle>
            <a:lvl1pPr>
              <a:buNone/>
              <a:defRPr/>
            </a:lvl1pPr>
            <a:lvl3pPr marL="969661" indent="-285747">
              <a:defRPr lang="en-US" sz="1600" b="0" i="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3pPr>
            <a:lvl4pPr marL="1430402" indent="-285747">
              <a:defRPr lang="en-US" sz="1600" b="0" i="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4pPr>
            <a:lvl5pPr marL="2114318" indent="-285747">
              <a:defRPr lang="en-GB" sz="1600" b="0" i="0" kern="120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97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1 + T2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843" y="85930"/>
            <a:ext cx="11440246" cy="534758"/>
          </a:xfrm>
        </p:spPr>
        <p:txBody>
          <a:bodyPr lIns="0" tIns="39600" rIns="0" bIns="39600" anchor="t" anchorCtr="0"/>
          <a:lstStyle>
            <a:lvl1pPr marL="0" indent="0" algn="l" defTabSz="93968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500" b="0" i="0" kern="1200" baseline="0" dirty="0" smtClean="0">
                <a:solidFill>
                  <a:srgbClr val="3F3F3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330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237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1 + T2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843" y="85930"/>
            <a:ext cx="11440246" cy="534758"/>
          </a:xfrm>
        </p:spPr>
        <p:txBody>
          <a:bodyPr lIns="0" tIns="39600" rIns="0" bIns="39600" anchor="ctr" anchorCtr="0"/>
          <a:lstStyle>
            <a:lvl1pPr marL="0" indent="0" algn="l" defTabSz="93968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500" b="0" i="0" kern="1200" baseline="0" dirty="0" smtClean="0">
                <a:solidFill>
                  <a:srgbClr val="3F3F3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77093" y="1002535"/>
            <a:ext cx="11439769" cy="4914078"/>
          </a:xfrm>
        </p:spPr>
        <p:txBody>
          <a:bodyPr/>
          <a:lstStyle>
            <a:lvl1pPr>
              <a:buNone/>
              <a:defRPr/>
            </a:lvl1pPr>
            <a:lvl3pPr marL="969661" indent="-285747">
              <a:defRPr lang="en-US" sz="1600" b="0" i="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3pPr>
            <a:lvl4pPr marL="1430402" indent="-285747">
              <a:defRPr lang="en-US" sz="1600" b="0" i="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4pPr>
            <a:lvl5pPr marL="2114318" indent="-285747">
              <a:defRPr lang="en-GB" sz="1600" b="0" i="0" kern="1200" noProof="0" dirty="0" smtClean="0">
                <a:solidFill>
                  <a:srgbClr val="3F3F3F"/>
                </a:solidFill>
                <a:latin typeface="Calibri" pitchFamily="34" charset="0"/>
                <a:ea typeface="ＭＳ Ｐゴシック" pitchFamily="-109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59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1 + T2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843" y="85930"/>
            <a:ext cx="11440246" cy="534758"/>
          </a:xfrm>
        </p:spPr>
        <p:txBody>
          <a:bodyPr lIns="0" tIns="39600" rIns="0" bIns="39600" anchor="t" anchorCtr="0"/>
          <a:lstStyle>
            <a:lvl1pPr marL="0" indent="0" algn="l" defTabSz="93968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500" b="0" i="0" kern="1200" baseline="0" dirty="0" smtClean="0">
                <a:solidFill>
                  <a:srgbClr val="3F3F3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299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269631" y="885825"/>
            <a:ext cx="11652738" cy="228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  <a:buSzPct val="110000"/>
            </a:pP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6843" y="85930"/>
            <a:ext cx="11440246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rgbClr val="3F3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1054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and 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6843" y="85930"/>
            <a:ext cx="11440246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rgbClr val="3F3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5139" y="536580"/>
            <a:ext cx="11441723" cy="296863"/>
          </a:xfrm>
        </p:spPr>
        <p:txBody>
          <a:bodyPr lIns="0" rIns="0"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8588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69631" y="314325"/>
            <a:ext cx="11652738" cy="8001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  <a:buSzPct val="110000"/>
            </a:pPr>
            <a:endParaRPr lang="en-GB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FC-4887-4445-9DB5-A8511EFC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D369-1F52-4A02-837F-1B28A369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2760B-D19D-44AE-802B-B7FAC3C5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6EC3-7377-4E6E-86F6-EC834C24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DD40B-27A3-48E5-90AC-B1288035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0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5"/>
            <a:ext cx="12192000" cy="12832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79365" fontAlgn="base">
              <a:spcBef>
                <a:spcPct val="50000"/>
              </a:spcBef>
              <a:spcAft>
                <a:spcPct val="0"/>
              </a:spcAft>
              <a:buClr>
                <a:srgbClr val="3F3F3F"/>
              </a:buClr>
              <a:buFont typeface="Wingdings" pitchFamily="2" charset="2"/>
              <a:buNone/>
            </a:pPr>
            <a:endParaRPr lang="en-US" sz="1200" dirty="0">
              <a:solidFill>
                <a:srgbClr val="3F3F3F"/>
              </a:solidFill>
              <a:cs typeface="Calibr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185334" y="2835487"/>
            <a:ext cx="7435472" cy="740664"/>
          </a:xfrm>
          <a:prstGeom prst="rect">
            <a:avLst/>
          </a:prstGeom>
        </p:spPr>
        <p:txBody>
          <a:bodyPr lIns="91429" tIns="45715" rIns="91429" bIns="45715" anchor="ctr"/>
          <a:lstStyle>
            <a:lvl1pPr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kern="1200" baseline="0" dirty="0">
                <a:solidFill>
                  <a:srgbClr val="09224B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57A6"/>
                </a:solidFill>
                <a:latin typeface="Arial" charset="0"/>
              </a:defRPr>
            </a:lvl6pPr>
            <a:lvl7pPr marL="914400"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57A6"/>
                </a:solidFill>
                <a:latin typeface="Arial" charset="0"/>
              </a:defRPr>
            </a:lvl7pPr>
            <a:lvl8pPr marL="1371600"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57A6"/>
                </a:solidFill>
                <a:latin typeface="Arial" charset="0"/>
              </a:defRPr>
            </a:lvl8pPr>
            <a:lvl9pPr marL="1828800" algn="l" defTabSz="939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57A6"/>
                </a:solidFill>
                <a:latin typeface="Arial" charset="0"/>
              </a:defRPr>
            </a:lvl9pPr>
          </a:lstStyle>
          <a:p>
            <a:pPr>
              <a:buSzPct val="110000"/>
            </a:pPr>
            <a:endParaRPr lang="tr-TR" sz="3200"/>
          </a:p>
        </p:txBody>
      </p:sp>
      <p:sp>
        <p:nvSpPr>
          <p:cNvPr id="13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2522" y="2690627"/>
            <a:ext cx="8772922" cy="7406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1187197" y="3591009"/>
            <a:ext cx="8772922" cy="43521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000" b="0" i="1">
                <a:solidFill>
                  <a:srgbClr val="D3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creen shot 2013-03-14 at 12.29.48 PM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12" y="6520959"/>
            <a:ext cx="5361226" cy="255612"/>
          </a:xfrm>
          <a:prstGeom prst="rect">
            <a:avLst/>
          </a:prstGeom>
        </p:spPr>
      </p:pic>
      <p:pic>
        <p:nvPicPr>
          <p:cNvPr id="11" name="Picture 10" descr="Screen shot 2013-03-14 at 12.29.48 PM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10" y="6508507"/>
            <a:ext cx="359446" cy="25561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 bwMode="auto">
          <a:xfrm>
            <a:off x="1171865" y="3515951"/>
            <a:ext cx="8861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342854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212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26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_Title and Conten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32" y="1497499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65123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6770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Title and Conten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04" y="970737"/>
            <a:ext cx="11406697" cy="493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517" dirty="0" smtClean="0"/>
            </a:lvl1pPr>
            <a:lvl2pPr marL="287196" indent="0">
              <a:buNone/>
              <a:defRPr lang="en-US" sz="1300" dirty="0" smtClean="0"/>
            </a:lvl2pPr>
            <a:lvl3pPr marL="582988" indent="0">
              <a:buNone/>
              <a:defRPr lang="en-US" sz="1300" dirty="0" smtClean="0"/>
            </a:lvl3pPr>
            <a:lvl4pPr marL="877062" indent="0">
              <a:buNone/>
              <a:defRPr lang="en-US" sz="1300" dirty="0" smtClean="0"/>
            </a:lvl4pPr>
            <a:lvl5pPr marL="1165976" indent="0">
              <a:buNone/>
              <a:defRPr lang="nl-NL" sz="13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04532" y="276417"/>
            <a:ext cx="8385600" cy="426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1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1281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8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68923" y="1327150"/>
            <a:ext cx="11232000" cy="4584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76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/>
          </p:cNvSpPr>
          <p:nvPr>
            <p:ph type="dgm" sz="quarter" idx="13"/>
          </p:nvPr>
        </p:nvSpPr>
        <p:spPr>
          <a:xfrm>
            <a:off x="551512" y="1466083"/>
            <a:ext cx="11110402" cy="42242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SmartArt graphic</a:t>
            </a:r>
            <a:endParaRPr lang="nl-NL" noProof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2556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532" y="1497499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8"/>
          </p:nvPr>
        </p:nvSpPr>
        <p:spPr>
          <a:xfrm>
            <a:off x="509094" y="900150"/>
            <a:ext cx="10892436" cy="451572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50" baseline="0">
                <a:solidFill>
                  <a:srgbClr val="5A5A5A"/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81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532" y="1497499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8"/>
          </p:nvPr>
        </p:nvSpPr>
        <p:spPr>
          <a:xfrm>
            <a:off x="509094" y="900150"/>
            <a:ext cx="10892436" cy="451572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50" baseline="0">
                <a:solidFill>
                  <a:srgbClr val="5A5A5A"/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8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9744"/>
          </a:xfrm>
        </p:spPr>
        <p:txBody>
          <a:bodyPr lIns="0" tIns="0" rIns="0">
            <a:normAutofit/>
          </a:bodyPr>
          <a:lstStyle>
            <a:lvl1pPr>
              <a:lnSpc>
                <a:spcPct val="100000"/>
              </a:lnSpc>
              <a:defRPr sz="21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1664"/>
            <a:ext cx="10972800" cy="4815840"/>
          </a:xfrm>
        </p:spPr>
        <p:txBody>
          <a:bodyPr lIns="0" tIns="0" rIns="0"/>
          <a:lstStyle>
            <a:lvl1pPr marL="0" indent="0">
              <a:defRPr/>
            </a:lvl1pPr>
            <a:lvl2pPr marL="249362" indent="-187451">
              <a:buClr>
                <a:schemeClr val="tx2">
                  <a:lumMod val="75000"/>
                </a:schemeClr>
              </a:buClr>
              <a:defRPr sz="1950"/>
            </a:lvl2pPr>
            <a:lvl3pPr>
              <a:defRPr sz="1733"/>
            </a:lvl3pPr>
            <a:lvl4pPr>
              <a:defRPr sz="1625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32308" y="6094444"/>
            <a:ext cx="459697" cy="54423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FDA5C73-61A4-4679-AFE0-A2F2ED22D0D1}" type="slidenum">
              <a:rPr lang="en-US" smtClean="0">
                <a:solidFill>
                  <a:srgbClr val="3F3F3F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3F3F3F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397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303B-B161-4F08-97D8-DFB0F8F6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2B65-1046-40B5-86DA-C7086B4FF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5E2B-78DA-4F5A-B9BB-1599E210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500D-70D5-46BC-801B-FF9D7ABE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3A46A-7E71-4847-B9DA-DD70896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8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532" y="1497501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8"/>
          </p:nvPr>
        </p:nvSpPr>
        <p:spPr>
          <a:xfrm>
            <a:off x="509095" y="900150"/>
            <a:ext cx="10892436" cy="451572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50" baseline="0">
                <a:solidFill>
                  <a:srgbClr val="5A5A5A"/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http://www.startupjobs.asia/images/company/400/2429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363" y="0"/>
            <a:ext cx="1199115" cy="11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763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532" y="1497501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8"/>
          </p:nvPr>
        </p:nvSpPr>
        <p:spPr>
          <a:xfrm>
            <a:off x="509095" y="900150"/>
            <a:ext cx="10892436" cy="451572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50" baseline="0">
                <a:solidFill>
                  <a:srgbClr val="5A5A5A"/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http://www.startupjobs.asia/images/company/400/2429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363" y="0"/>
            <a:ext cx="1199115" cy="11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532" y="1497501"/>
            <a:ext cx="11192720" cy="43069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en-US" sz="1950" dirty="0" smtClean="0"/>
            </a:lvl1pPr>
            <a:lvl2pPr marL="287196" indent="0">
              <a:buNone/>
              <a:defRPr lang="en-US" sz="1733" dirty="0" smtClean="0"/>
            </a:lvl2pPr>
            <a:lvl3pPr marL="582988" indent="0">
              <a:buNone/>
              <a:defRPr lang="en-US" sz="1733" dirty="0" smtClean="0"/>
            </a:lvl3pPr>
            <a:lvl4pPr marL="877062" indent="0">
              <a:buNone/>
              <a:defRPr lang="en-US" sz="1733" dirty="0" smtClean="0"/>
            </a:lvl4pPr>
            <a:lvl5pPr marL="1165976" indent="0">
              <a:buNone/>
              <a:defRPr lang="nl-NL" sz="1733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04532" y="355929"/>
            <a:ext cx="11192720" cy="42631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8"/>
          </p:nvPr>
        </p:nvSpPr>
        <p:spPr>
          <a:xfrm>
            <a:off x="509095" y="900150"/>
            <a:ext cx="10892436" cy="451572"/>
          </a:xfrm>
          <a:prstGeom prst="rect">
            <a:avLst/>
          </a:prstGeo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50" baseline="0">
                <a:solidFill>
                  <a:srgbClr val="5A5A5A"/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http://www.startupjobs.asia/images/company/400/2429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363" y="0"/>
            <a:ext cx="1199115" cy="11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55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4" y="6248029"/>
            <a:ext cx="6548964" cy="255600"/>
          </a:xfrm>
          <a:prstGeom prst="rect">
            <a:avLst/>
          </a:prstGeom>
        </p:spPr>
        <p:txBody>
          <a:bodyPr lIns="90000" anchor="ctr" anchorCtr="0">
            <a:norm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Click to add notes and sources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04534" y="272997"/>
            <a:ext cx="8385600" cy="4409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4572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8" y="6248029"/>
            <a:ext cx="5638796" cy="255600"/>
          </a:xfrm>
          <a:prstGeom prst="rect">
            <a:avLst/>
          </a:prstGeom>
        </p:spPr>
        <p:txBody>
          <a:bodyPr lIns="90000" anchor="ctr" anchorCtr="0">
            <a:normAutofit/>
          </a:bodyPr>
          <a:lstStyle>
            <a:lvl1pPr marL="0" indent="0">
              <a:buNone/>
              <a:defRPr sz="738"/>
            </a:lvl1pPr>
          </a:lstStyle>
          <a:p>
            <a:pPr lvl="0"/>
            <a:r>
              <a:rPr lang="en-US" dirty="0"/>
              <a:t>Click to add notes and sources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8345" y="6668250"/>
            <a:ext cx="1263749" cy="165506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B8460E-6552-440C-965C-6ED9F8412303}" type="datetime4">
              <a:rPr lang="en-US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September 10, 2025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037918" y="6602415"/>
            <a:ext cx="3329516" cy="25558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t>Name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701" y="6602415"/>
            <a:ext cx="478367" cy="25558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EFBD38B-6C3B-485D-8A1E-A4FAACDD9ABC}" type="slidenum">
              <a:rPr lang="nl-NL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5071" y="261960"/>
            <a:ext cx="10091212" cy="376385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spAutoFit/>
          </a:bodyPr>
          <a:lstStyle>
            <a:lvl1pPr algn="l" defTabSz="844083" rtl="0" eaLnBrk="1" latinLnBrk="0" hangingPunct="1">
              <a:spcBef>
                <a:spcPct val="0"/>
              </a:spcBef>
              <a:buNone/>
              <a:defRPr lang="en-US" sz="1846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032513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_Title and Conten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04" y="970737"/>
            <a:ext cx="11406697" cy="493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dirty="0" smtClean="0"/>
            </a:lvl1pPr>
            <a:lvl2pPr marL="265113" indent="0">
              <a:buNone/>
              <a:defRPr lang="en-US" sz="1200" dirty="0" smtClean="0"/>
            </a:lvl2pPr>
            <a:lvl3pPr marL="538162" indent="0">
              <a:buNone/>
              <a:defRPr lang="en-US" sz="1200" dirty="0" smtClean="0"/>
            </a:lvl3pPr>
            <a:lvl4pPr marL="809625" indent="0">
              <a:buNone/>
              <a:defRPr lang="en-US" sz="1200" dirty="0" smtClean="0"/>
            </a:lvl4pPr>
            <a:lvl5pPr marL="1076325" indent="0">
              <a:buNone/>
              <a:defRPr lang="nl-NL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7602" y="6535952"/>
            <a:ext cx="1263749" cy="25560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3A7C3A6-1E51-4223-8990-99912F717C55}" type="datetime4">
              <a:rPr lang="en-US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September 10, 2025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399" y="6535954"/>
            <a:ext cx="478517" cy="25577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EFBD38B-6C3B-485D-8A1E-A4FAACDD9ABC}" type="slidenum">
              <a:rPr lang="nl-NL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4" y="6248029"/>
            <a:ext cx="6548964" cy="255600"/>
          </a:xfrm>
          <a:prstGeom prst="rect">
            <a:avLst/>
          </a:prstGeom>
        </p:spPr>
        <p:txBody>
          <a:bodyPr lIns="90000" anchor="ctr" anchorCtr="0">
            <a:norm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Click to add notes and sources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04532" y="276417"/>
            <a:ext cx="8385600" cy="426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4672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8" y="6248029"/>
            <a:ext cx="5638796" cy="255600"/>
          </a:xfrm>
          <a:prstGeom prst="rect">
            <a:avLst/>
          </a:prstGeom>
        </p:spPr>
        <p:txBody>
          <a:bodyPr lIns="90000" anchor="ctr" anchorCtr="0">
            <a:normAutofit/>
          </a:bodyPr>
          <a:lstStyle>
            <a:lvl1pPr marL="0" indent="0">
              <a:buNone/>
              <a:defRPr sz="738"/>
            </a:lvl1pPr>
          </a:lstStyle>
          <a:p>
            <a:pPr lvl="0"/>
            <a:r>
              <a:rPr lang="en-US" dirty="0"/>
              <a:t>Click to add notes and sources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8345" y="6668250"/>
            <a:ext cx="1263749" cy="165506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B8460E-6552-440C-965C-6ED9F8412303}" type="datetime4">
              <a:rPr lang="en-US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September 10, 2025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037918" y="6602415"/>
            <a:ext cx="3329516" cy="25558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t>Name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701" y="6602415"/>
            <a:ext cx="478367" cy="255587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EFBD38B-6C3B-485D-8A1E-A4FAACDD9ABC}" type="slidenum">
              <a:rPr lang="nl-NL" smtClean="0">
                <a:solidFill>
                  <a:srgbClr val="5A5A5A"/>
                </a:solidFill>
                <a:latin typeface="Times New Roman" pitchFamily="18" charset="0"/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5A5A5A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05071" y="261960"/>
            <a:ext cx="10091212" cy="376385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spAutoFit/>
          </a:bodyPr>
          <a:lstStyle>
            <a:lvl1pPr algn="l" defTabSz="844083" rtl="0" eaLnBrk="1" latinLnBrk="0" hangingPunct="1">
              <a:spcBef>
                <a:spcPct val="0"/>
              </a:spcBef>
              <a:buNone/>
              <a:defRPr lang="en-US" sz="1846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179097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8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68923" y="1327150"/>
            <a:ext cx="11232000" cy="4584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830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515" y="1608626"/>
            <a:ext cx="6501108" cy="2254620"/>
          </a:xfrm>
        </p:spPr>
        <p:txBody>
          <a:bodyPr anchor="t">
            <a:noAutofit/>
          </a:bodyPr>
          <a:lstStyle>
            <a:lvl1pPr algn="ctr">
              <a:lnSpc>
                <a:spcPct val="11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84316" y="4408202"/>
            <a:ext cx="3990197" cy="12358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Tx/>
              <a:buNone/>
              <a:defRPr sz="2400">
                <a:solidFill>
                  <a:srgbClr val="FFFFFF"/>
                </a:solidFill>
                <a:latin typeface="Ooredoo Heavy"/>
                <a:cs typeface="Ooredoo Heavy"/>
              </a:defRPr>
            </a:lvl1pPr>
          </a:lstStyle>
          <a:p>
            <a:pPr>
              <a:lnSpc>
                <a:spcPct val="114000"/>
              </a:lnSpc>
            </a:pPr>
            <a:r>
              <a:rPr lang="en-GB" sz="2933" noProof="0"/>
              <a:t>Ooredoo Qatar</a:t>
            </a:r>
          </a:p>
          <a:p>
            <a:pPr>
              <a:lnSpc>
                <a:spcPct val="114000"/>
              </a:lnSpc>
            </a:pPr>
            <a:r>
              <a:rPr lang="en-GB" sz="2933" noProof="0"/>
              <a:t>May</a:t>
            </a:r>
            <a:r>
              <a:rPr lang="en-GB" sz="2933" baseline="0" noProof="0"/>
              <a:t> 2017</a:t>
            </a:r>
            <a:endParaRPr lang="en-GB" sz="2933" noProof="0"/>
          </a:p>
        </p:txBody>
      </p:sp>
    </p:spTree>
    <p:extLst>
      <p:ext uri="{BB962C8B-B14F-4D97-AF65-F5344CB8AC3E}">
        <p14:creationId xmlns:p14="http://schemas.microsoft.com/office/powerpoint/2010/main" val="194085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875898" y="1955957"/>
            <a:ext cx="6666549" cy="4602815"/>
          </a:xfrm>
        </p:spPr>
        <p:txBody>
          <a:bodyPr anchor="t">
            <a:noAutofit/>
          </a:bodyPr>
          <a:lstStyle>
            <a:lvl1pPr algn="l">
              <a:lnSpc>
                <a:spcPct val="114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10573" y="807690"/>
            <a:ext cx="3201892" cy="12358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Tx/>
              <a:buNone/>
              <a:defRPr sz="2400">
                <a:solidFill>
                  <a:srgbClr val="FFFFFF"/>
                </a:solidFill>
                <a:latin typeface="Ooredoo Heavy"/>
                <a:cs typeface="Ooredoo Heavy"/>
              </a:defRPr>
            </a:lvl1pPr>
          </a:lstStyle>
          <a:p>
            <a:pPr>
              <a:lnSpc>
                <a:spcPct val="114000"/>
              </a:lnSpc>
            </a:pPr>
            <a:r>
              <a:rPr lang="en-GB" sz="2933" noProof="0"/>
              <a:t>Ooredoo Qatar</a:t>
            </a:r>
          </a:p>
          <a:p>
            <a:pPr>
              <a:lnSpc>
                <a:spcPct val="114000"/>
              </a:lnSpc>
            </a:pPr>
            <a:r>
              <a:rPr lang="en-GB" sz="2933" noProof="0"/>
              <a:t>May</a:t>
            </a:r>
            <a:r>
              <a:rPr lang="en-GB" sz="2933" baseline="0" noProof="0"/>
              <a:t> 2017</a:t>
            </a:r>
            <a:endParaRPr lang="en-GB" sz="2933" noProof="0"/>
          </a:p>
        </p:txBody>
      </p:sp>
    </p:spTree>
    <p:extLst>
      <p:ext uri="{BB962C8B-B14F-4D97-AF65-F5344CB8AC3E}">
        <p14:creationId xmlns:p14="http://schemas.microsoft.com/office/powerpoint/2010/main" val="38131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7BF1-6CB4-4F29-9F81-858C452F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287E-9E5C-4B92-BC0D-EDE0D6467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490F5-76AE-4AEF-92B2-63B8EAC89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0A8A4-687F-49B0-9EB0-01601F10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E7AF1-AA90-4D77-B881-4C4A6B4D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F8472-AFC6-410A-9EAD-13DCEE1A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5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741732"/>
            <a:ext cx="3211623" cy="1143000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05287" y="2085252"/>
            <a:ext cx="7777115" cy="4040912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Bef>
                <a:spcPts val="0"/>
              </a:spcBef>
              <a:defRPr sz="2667" baseline="0"/>
            </a:lvl1pPr>
            <a:lvl2pPr marL="990575" indent="-38099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2pPr>
            <a:lvl3pPr>
              <a:lnSpc>
                <a:spcPct val="114000"/>
              </a:lnSpc>
              <a:spcBef>
                <a:spcPts val="0"/>
              </a:spcBef>
              <a:defRPr sz="2133"/>
            </a:lvl3pPr>
            <a:lvl4pPr marL="2133547" indent="-304792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4pPr>
            <a:lvl5pPr marL="2743131" indent="-304792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5pPr>
          </a:lstStyle>
          <a:p>
            <a:pPr lvl="0"/>
            <a:r>
              <a:rPr lang="en-GB" noProof="0"/>
              <a:t>Agenda Point 1</a:t>
            </a:r>
          </a:p>
          <a:p>
            <a:pPr lvl="0"/>
            <a:r>
              <a:rPr lang="en-GB" noProof="0"/>
              <a:t>Agenda Point 2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53776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000" y="240000"/>
            <a:ext cx="11679947" cy="811035"/>
          </a:xfrm>
        </p:spPr>
        <p:txBody>
          <a:bodyPr anchor="t" anchorCtr="0">
            <a:noAutofit/>
          </a:bodyPr>
          <a:lstStyle>
            <a:lvl1pPr algn="l">
              <a:lnSpc>
                <a:spcPct val="114000"/>
              </a:lnSpc>
              <a:defRPr sz="4267">
                <a:solidFill>
                  <a:srgbClr val="FF0000"/>
                </a:solidFill>
              </a:defRPr>
            </a:lvl1pPr>
          </a:lstStyle>
          <a:p>
            <a:r>
              <a:rPr lang="en-GB" noProof="0"/>
              <a:t>Slide Headline</a:t>
            </a:r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91296"/>
            <a:ext cx="10972800" cy="4392347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FontTx/>
              <a:buNone/>
              <a:defRPr sz="2400" baseline="0"/>
            </a:lvl1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88674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Big T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0002" y="240000"/>
            <a:ext cx="7251775" cy="811035"/>
          </a:xfrm>
        </p:spPr>
        <p:txBody>
          <a:bodyPr anchor="t" anchorCtr="0">
            <a:noAutofit/>
          </a:bodyPr>
          <a:lstStyle>
            <a:lvl1pPr algn="l">
              <a:lnSpc>
                <a:spcPct val="114000"/>
              </a:lnSpc>
              <a:defRPr sz="4267">
                <a:solidFill>
                  <a:srgbClr val="FF0000"/>
                </a:solidFill>
              </a:defRPr>
            </a:lvl1pPr>
          </a:lstStyle>
          <a:p>
            <a:r>
              <a:rPr lang="en-GB" noProof="0"/>
              <a:t>Slide Headline</a:t>
            </a:r>
          </a:p>
        </p:txBody>
      </p:sp>
      <p:sp>
        <p:nvSpPr>
          <p:cNvPr id="8" name="Zástupný symbol pro text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91296"/>
            <a:ext cx="7697776" cy="4392347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FontTx/>
              <a:buNone/>
              <a:defRPr sz="2400" baseline="0"/>
            </a:lvl1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  <p:sp>
        <p:nvSpPr>
          <p:cNvPr id="11" name="Zástupný symbol pro text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23880" y="264408"/>
            <a:ext cx="2665424" cy="2131483"/>
          </a:xfrm>
        </p:spPr>
        <p:txBody>
          <a:bodyPr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Tx/>
              <a:buNone/>
              <a:defRPr sz="10666">
                <a:solidFill>
                  <a:schemeClr val="bg1"/>
                </a:solidFill>
                <a:latin typeface="Ooredoo Heavy" panose="00000A00000000000000" pitchFamily="50" charset="0"/>
              </a:defRPr>
            </a:lvl1pPr>
          </a:lstStyle>
          <a:p>
            <a:pPr lvl="0"/>
            <a:r>
              <a:rPr lang="en-GB" noProof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22838731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mall T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95460" y="240000"/>
            <a:ext cx="9624489" cy="811035"/>
          </a:xfrm>
        </p:spPr>
        <p:txBody>
          <a:bodyPr anchor="t" anchorCtr="0">
            <a:noAutofit/>
          </a:bodyPr>
          <a:lstStyle>
            <a:lvl1pPr algn="l">
              <a:lnSpc>
                <a:spcPct val="114000"/>
              </a:lnSpc>
              <a:defRPr sz="4267">
                <a:solidFill>
                  <a:srgbClr val="FF0000"/>
                </a:solidFill>
              </a:defRPr>
            </a:lvl1pPr>
          </a:lstStyle>
          <a:p>
            <a:r>
              <a:rPr lang="en-GB" noProof="0"/>
              <a:t>Slide Headline</a:t>
            </a:r>
          </a:p>
        </p:txBody>
      </p:sp>
      <p:sp>
        <p:nvSpPr>
          <p:cNvPr id="8" name="Zástupný symbol pro text 6"/>
          <p:cNvSpPr>
            <a:spLocks noGrp="1"/>
          </p:cNvSpPr>
          <p:nvPr>
            <p:ph type="body" sz="quarter" idx="13" hasCustomPrompt="1"/>
          </p:nvPr>
        </p:nvSpPr>
        <p:spPr>
          <a:xfrm>
            <a:off x="3035389" y="1391296"/>
            <a:ext cx="8547012" cy="4392347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FontTx/>
              <a:buNone/>
              <a:defRPr sz="2400" baseline="0"/>
            </a:lvl1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  <p:sp>
        <p:nvSpPr>
          <p:cNvPr id="10" name="Zástupný symbol pro text 10"/>
          <p:cNvSpPr>
            <a:spLocks noGrp="1"/>
          </p:cNvSpPr>
          <p:nvPr>
            <p:ph type="body" sz="quarter" idx="14" hasCustomPrompt="1"/>
          </p:nvPr>
        </p:nvSpPr>
        <p:spPr>
          <a:xfrm>
            <a:off x="84084" y="172739"/>
            <a:ext cx="1639615" cy="1500511"/>
          </a:xfrm>
        </p:spPr>
        <p:txBody>
          <a:bodyPr>
            <a:normAutofit/>
          </a:bodyPr>
          <a:lstStyle>
            <a:lvl1pPr marL="0" indent="0" algn="ctr">
              <a:lnSpc>
                <a:spcPct val="114000"/>
              </a:lnSpc>
              <a:buFontTx/>
              <a:buNone/>
              <a:defRPr sz="8800">
                <a:solidFill>
                  <a:schemeClr val="bg1"/>
                </a:solidFill>
                <a:latin typeface="Ooredoo Heavy" panose="00000A00000000000000" pitchFamily="50" charset="0"/>
              </a:defRPr>
            </a:lvl1pPr>
          </a:lstStyle>
          <a:p>
            <a:pPr lvl="0"/>
            <a:r>
              <a:rPr lang="en-GB" noProof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565398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mall T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0002" y="240000"/>
            <a:ext cx="9555641" cy="811035"/>
          </a:xfrm>
        </p:spPr>
        <p:txBody>
          <a:bodyPr anchor="t" anchorCtr="0">
            <a:noAutofit/>
          </a:bodyPr>
          <a:lstStyle>
            <a:lvl1pPr algn="l">
              <a:lnSpc>
                <a:spcPct val="114000"/>
              </a:lnSpc>
              <a:defRPr sz="4267">
                <a:solidFill>
                  <a:srgbClr val="FF0000"/>
                </a:solidFill>
              </a:defRPr>
            </a:lvl1pPr>
          </a:lstStyle>
          <a:p>
            <a:r>
              <a:rPr lang="en-GB" noProof="0"/>
              <a:t>Slide Headline</a:t>
            </a:r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4" y="1391296"/>
            <a:ext cx="8647913" cy="4392347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FontTx/>
              <a:buNone/>
              <a:defRPr sz="2400" baseline="0"/>
            </a:lvl1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  <p:sp>
        <p:nvSpPr>
          <p:cNvPr id="11" name="Zástupný symbol pro text 10"/>
          <p:cNvSpPr>
            <a:spLocks noGrp="1"/>
          </p:cNvSpPr>
          <p:nvPr>
            <p:ph type="body" sz="quarter" idx="14" hasCustomPrompt="1"/>
          </p:nvPr>
        </p:nvSpPr>
        <p:spPr>
          <a:xfrm>
            <a:off x="10392631" y="155920"/>
            <a:ext cx="1639615" cy="1559371"/>
          </a:xfrm>
        </p:spPr>
        <p:txBody>
          <a:bodyPr>
            <a:normAutofit/>
          </a:bodyPr>
          <a:lstStyle>
            <a:lvl1pPr marL="0" indent="0" algn="ctr">
              <a:lnSpc>
                <a:spcPct val="114000"/>
              </a:lnSpc>
              <a:buFontTx/>
              <a:buNone/>
              <a:defRPr sz="8800">
                <a:solidFill>
                  <a:schemeClr val="bg1"/>
                </a:solidFill>
                <a:latin typeface="Ooredoo Heavy" panose="00000A00000000000000" pitchFamily="50" charset="0"/>
              </a:defRPr>
            </a:lvl1pPr>
          </a:lstStyle>
          <a:p>
            <a:pPr lvl="0"/>
            <a:r>
              <a:rPr lang="en-GB" noProof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2906415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mall B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40000" y="240000"/>
            <a:ext cx="11679947" cy="811035"/>
          </a:xfrm>
        </p:spPr>
        <p:txBody>
          <a:bodyPr anchor="t" anchorCtr="0">
            <a:noAutofit/>
          </a:bodyPr>
          <a:lstStyle>
            <a:lvl1pPr algn="l">
              <a:lnSpc>
                <a:spcPct val="114000"/>
              </a:lnSpc>
              <a:defRPr sz="4267">
                <a:solidFill>
                  <a:srgbClr val="FF0000"/>
                </a:solidFill>
              </a:defRPr>
            </a:lvl1pPr>
          </a:lstStyle>
          <a:p>
            <a:r>
              <a:rPr lang="en-GB" noProof="0"/>
              <a:t>Slide Headline</a:t>
            </a:r>
          </a:p>
        </p:txBody>
      </p:sp>
      <p:sp>
        <p:nvSpPr>
          <p:cNvPr id="11" name="Zástupný symbol pro text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91296"/>
            <a:ext cx="10972800" cy="4392347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FontTx/>
              <a:buNone/>
              <a:defRPr sz="2400" baseline="0"/>
            </a:lvl1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988559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  <p:sp>
        <p:nvSpPr>
          <p:cNvPr id="13" name="Zástupný symbol pro text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2942" y="4958730"/>
            <a:ext cx="1639615" cy="1751076"/>
          </a:xfrm>
        </p:spPr>
        <p:txBody>
          <a:bodyPr>
            <a:normAutofit/>
          </a:bodyPr>
          <a:lstStyle>
            <a:lvl1pPr marL="0" indent="0" algn="ctr">
              <a:lnSpc>
                <a:spcPct val="114000"/>
              </a:lnSpc>
              <a:buFontTx/>
              <a:buNone/>
              <a:defRPr sz="8800">
                <a:solidFill>
                  <a:schemeClr val="bg1"/>
                </a:solidFill>
                <a:latin typeface="Ooredoo Heavy" panose="00000A00000000000000" pitchFamily="50" charset="0"/>
              </a:defRPr>
            </a:lvl1pPr>
          </a:lstStyle>
          <a:p>
            <a:pPr lvl="0"/>
            <a:r>
              <a:rPr lang="en-GB" noProof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79242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315" y="2715875"/>
            <a:ext cx="5280396" cy="1311691"/>
          </a:xfrm>
        </p:spPr>
        <p:txBody>
          <a:bodyPr anchor="t">
            <a:noAutofit/>
          </a:bodyPr>
          <a:lstStyle>
            <a:lvl1pPr algn="ctr">
              <a:lnSpc>
                <a:spcPct val="11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09600" y="649287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1600" smtClean="0"/>
              <a:pPr/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395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210E-8D6B-48F6-B32C-DE01ED8B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C5DA-E5C5-4B23-9647-EB10CFF3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D48D-636E-4756-A50C-E4DFE0B1C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67281-1DD0-4B77-AEE5-0F36CC538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4F45A-E24F-444F-9C61-D6C2B3436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561D5-9D04-4637-845D-0A8F433A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3693C-7C1D-4696-909C-23386AEF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60EDF-AB9E-47DB-861D-B27148D7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380A-42B9-4CC3-8BEF-DBF143AC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C0BC6-C042-43F7-9179-A76A32A0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45FD-0CAA-4744-A33C-9F6BCF24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4816A-C91A-4A38-97F8-016D65A9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0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0BFBC-BA35-4829-8AC7-A1DB3E70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D0EB1-2AFD-4046-9870-CDA8A130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0A330-01A6-4542-89BB-5EA0D014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0190-1838-49AC-8818-18F310CB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8AFE7-3E70-4727-A229-BFA50A0FD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60BC-D926-4536-83C1-B822B0B9C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EA90F-434E-41D2-AD75-72CEC96A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51A21-B973-4E99-89AF-5B0F3F74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EB0B-13F2-4589-B12F-978F465C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9AF3-A9D6-4BEB-8BFC-BE82B933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2E356-4224-45B3-83B2-D54F03A82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A21C-2A7F-414C-804B-A2B1114EE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DA859-16C2-49BC-B1F2-06634AC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CCA25-CD0C-436F-AF51-99131071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58FD6-EC5A-4D4F-9AD3-3F1CF463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Relationship Id="rId30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48D7907-1F8B-4B13-85CE-2E28602EBC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69922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think-cell Slide" r:id="rId15" imgW="395" imgH="396" progId="TCLayout.ActiveDocument.1">
                  <p:embed/>
                </p:oleObj>
              </mc:Choice>
              <mc:Fallback>
                <p:oleObj name="think-cell Slide" r:id="rId1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F5C446-350E-4798-A98C-5FDE18FA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3D20D-7490-469E-8046-7ADCA9DA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5B223-3295-481E-A1EF-31C721D2E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58E3-E2B9-4342-963C-3A9ADB20CB1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0C31D-975D-453A-98C1-AB08C5284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F6E5-0D2E-4A41-A356-41F598B09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B0ADA-7125-4D95-A6B6-3051CB8D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9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3-03-14 at 12.36.29 PM.png"/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6176247"/>
            <a:ext cx="12094821" cy="672476"/>
          </a:xfrm>
          <a:prstGeom prst="rect">
            <a:avLst/>
          </a:prstGeom>
        </p:spPr>
      </p:pic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5139" y="635727"/>
            <a:ext cx="11441723" cy="565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vert="horz" wrap="square" lIns="0" tIns="38100" rIns="0" bIns="3810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/>
              <a:t>Slide Title 2</a:t>
            </a:r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5139" y="1399142"/>
            <a:ext cx="11441723" cy="476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53" lvl="0" indent="-180953" algn="l" defTabSz="939684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4"/>
              </a:buClr>
              <a:buFontTx/>
              <a:buNone/>
            </a:pPr>
            <a:r>
              <a:rPr lang="en-US" noProof="0"/>
              <a:t>Click to edit Master text styles</a:t>
            </a:r>
          </a:p>
          <a:p>
            <a:pPr marL="180953" lvl="1" indent="-180953" algn="l" defTabSz="939684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4"/>
              </a:buClr>
              <a:buFontTx/>
              <a:buNone/>
            </a:pPr>
            <a:r>
              <a:rPr lang="en-US" noProof="0"/>
              <a:t>Second level</a:t>
            </a:r>
          </a:p>
          <a:p>
            <a:pPr marL="180953" lvl="2" indent="-180953" algn="l" defTabSz="939684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4"/>
              </a:buClr>
              <a:buFontTx/>
              <a:buNone/>
            </a:pPr>
            <a:r>
              <a:rPr lang="en-US" noProof="0"/>
              <a:t>Third level</a:t>
            </a:r>
          </a:p>
          <a:p>
            <a:pPr marL="180953" lvl="3" indent="-180953" algn="l" defTabSz="939684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4"/>
              </a:buClr>
              <a:buFontTx/>
              <a:buNone/>
            </a:pPr>
            <a:r>
              <a:rPr lang="en-US" noProof="0"/>
              <a:t>Fourth level</a:t>
            </a:r>
          </a:p>
          <a:p>
            <a:pPr marL="180953" lvl="4" indent="-180953" algn="l" defTabSz="939684" rtl="0" eaLnBrk="1" fontAlgn="base" hangingPunct="1">
              <a:spcBef>
                <a:spcPct val="60000"/>
              </a:spcBef>
              <a:spcAft>
                <a:spcPct val="0"/>
              </a:spcAft>
              <a:buClr>
                <a:schemeClr val="accent4"/>
              </a:buClr>
              <a:buFontTx/>
              <a:buNone/>
            </a:pPr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gray">
          <a:xfrm>
            <a:off x="238369" y="6525431"/>
            <a:ext cx="328936" cy="2030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799" dirty="0">
                <a:solidFill>
                  <a:srgbClr val="3F3F3F"/>
                </a:solidFill>
              </a:rPr>
              <a:t> </a:t>
            </a:r>
            <a:fld id="{52CCA358-1675-4C81-9913-EB992B109D9C}" type="slidenum">
              <a:rPr lang="en-GB" sz="799" smtClean="0">
                <a:solidFill>
                  <a:srgbClr val="3F3F3F"/>
                </a:solidFill>
              </a:rPr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799" dirty="0">
              <a:solidFill>
                <a:srgbClr val="3F3F3F"/>
              </a:solidFill>
            </a:endParaRPr>
          </a:p>
        </p:txBody>
      </p:sp>
      <p:sp>
        <p:nvSpPr>
          <p:cNvPr id="13" name="Rectangle 12"/>
          <p:cNvSpPr/>
          <p:nvPr userDrawn="1">
            <p:custDataLst>
              <p:tags r:id="rId28"/>
            </p:custDataLst>
          </p:nvPr>
        </p:nvSpPr>
        <p:spPr>
          <a:xfrm>
            <a:off x="2135991" y="6519348"/>
            <a:ext cx="3592198" cy="215305"/>
          </a:xfrm>
          <a:prstGeom prst="rect">
            <a:avLst/>
          </a:prstGeom>
          <a:ln>
            <a:noFill/>
          </a:ln>
        </p:spPr>
        <p:txBody>
          <a:bodyPr wrap="square" lIns="91429" tIns="45715" rIns="91429" bIns="45715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SzPct val="110000"/>
            </a:pPr>
            <a:r>
              <a:rPr lang="en-US" sz="799" dirty="0">
                <a:solidFill>
                  <a:srgbClr val="3F3F3F"/>
                </a:solidFill>
                <a:ea typeface="Arial" charset="0"/>
                <a:cs typeface="Calibri" pitchFamily="34" charset="0"/>
              </a:rPr>
              <a:t>CIM</a:t>
            </a:r>
          </a:p>
        </p:txBody>
      </p:sp>
      <p:sp>
        <p:nvSpPr>
          <p:cNvPr id="14" name="Rectangle 13"/>
          <p:cNvSpPr/>
          <p:nvPr userDrawn="1">
            <p:custDataLst>
              <p:tags r:id="rId29"/>
            </p:custDataLst>
          </p:nvPr>
        </p:nvSpPr>
        <p:spPr>
          <a:xfrm>
            <a:off x="988531" y="6519346"/>
            <a:ext cx="872332" cy="215305"/>
          </a:xfrm>
          <a:prstGeom prst="rect">
            <a:avLst/>
          </a:prstGeom>
          <a:ln>
            <a:noFill/>
          </a:ln>
        </p:spPr>
        <p:txBody>
          <a:bodyPr wrap="none" lIns="91429" tIns="45715" rIns="91429" bIns="45715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SzPct val="110000"/>
            </a:pPr>
            <a:r>
              <a:rPr lang="en-US" sz="799" dirty="0">
                <a:solidFill>
                  <a:srgbClr val="3F3F3F"/>
                </a:solidFill>
                <a:ea typeface="Arial" charset="0"/>
                <a:cs typeface="Calibri" pitchFamily="34" charset="0"/>
              </a:rPr>
              <a:t>September 2015</a:t>
            </a:r>
          </a:p>
        </p:txBody>
      </p:sp>
    </p:spTree>
    <p:extLst>
      <p:ext uri="{BB962C8B-B14F-4D97-AF65-F5344CB8AC3E}">
        <p14:creationId xmlns:p14="http://schemas.microsoft.com/office/powerpoint/2010/main" val="356426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</p:sldLayoutIdLst>
  <p:txStyles>
    <p:titleStyle>
      <a:lvl1pPr marL="0" indent="0" algn="l" defTabSz="939684" rtl="0" eaLnBrk="1" fontAlgn="base" hangingPunct="1">
        <a:lnSpc>
          <a:spcPct val="90000"/>
        </a:lnSpc>
        <a:spcBef>
          <a:spcPct val="60000"/>
        </a:spcBef>
        <a:spcAft>
          <a:spcPct val="0"/>
        </a:spcAft>
        <a:buClr>
          <a:schemeClr val="accent4"/>
        </a:buClr>
        <a:buFontTx/>
        <a:buNone/>
        <a:defRPr lang="en-GB" sz="1400" b="0" i="0" noProof="0" dirty="0" smtClean="0">
          <a:solidFill>
            <a:srgbClr val="09224B"/>
          </a:solidFill>
          <a:latin typeface="Calibri" pitchFamily="34" charset="0"/>
          <a:ea typeface="ＭＳ Ｐゴシック" pitchFamily="-109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5pPr>
      <a:lvl6pPr marL="4571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6pPr>
      <a:lvl7pPr marL="9143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7pPr>
      <a:lvl8pPr marL="13715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8pPr>
      <a:lvl9pPr marL="1828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9pPr>
    </p:titleStyle>
    <p:bodyStyle>
      <a:lvl1pPr marL="0" indent="0" algn="l" rtl="0" eaLnBrk="1" fontAlgn="base" hangingPunct="1">
        <a:spcBef>
          <a:spcPct val="100000"/>
        </a:spcBef>
        <a:spcAft>
          <a:spcPct val="0"/>
        </a:spcAft>
        <a:buSzPct val="90000"/>
        <a:buChar char="•"/>
        <a:defRPr lang="en-US" sz="1600" b="1" i="0" noProof="0" dirty="0" smtClean="0">
          <a:solidFill>
            <a:srgbClr val="3F3F3F"/>
          </a:solidFill>
          <a:latin typeface="Calibri" pitchFamily="34" charset="0"/>
          <a:ea typeface="ＭＳ Ｐゴシック" pitchFamily="-109" charset="-128"/>
          <a:cs typeface="+mn-cs"/>
        </a:defRPr>
      </a:lvl1pPr>
      <a:lvl2pPr marL="512518" indent="-285747" algn="l" rtl="0" eaLnBrk="1" fontAlgn="base" hangingPunct="1">
        <a:spcBef>
          <a:spcPct val="30000"/>
        </a:spcBef>
        <a:spcAft>
          <a:spcPct val="0"/>
        </a:spcAft>
        <a:buClrTx/>
        <a:buSzPct val="100000"/>
        <a:buChar char="–"/>
        <a:defRPr lang="en-US" sz="1600" b="0" i="0" noProof="0" dirty="0" smtClean="0">
          <a:solidFill>
            <a:srgbClr val="3F3F3F"/>
          </a:solidFill>
          <a:latin typeface="Calibri" pitchFamily="34" charset="0"/>
          <a:ea typeface="ＭＳ Ｐゴシック" pitchFamily="-109" charset="-128"/>
        </a:defRPr>
      </a:lvl2pPr>
      <a:lvl3pPr marL="969661" indent="-285747" algn="l" rtl="0" eaLnBrk="1" fontAlgn="base" hangingPunct="1">
        <a:spcBef>
          <a:spcPct val="30000"/>
        </a:spcBef>
        <a:spcAft>
          <a:spcPct val="0"/>
        </a:spcAft>
        <a:buSzPct val="70000"/>
        <a:buChar char="•"/>
        <a:defRPr lang="en-US" sz="1600" b="0" i="0" noProof="0" dirty="0" smtClean="0">
          <a:solidFill>
            <a:srgbClr val="3F3F3F"/>
          </a:solidFill>
          <a:latin typeface="Calibri" pitchFamily="34" charset="0"/>
          <a:ea typeface="ＭＳ Ｐゴシック" pitchFamily="-109" charset="-128"/>
        </a:defRPr>
      </a:lvl3pPr>
      <a:lvl4pPr marL="1430402" indent="-285747" algn="l" rtl="0" eaLnBrk="1" fontAlgn="base" hangingPunct="1">
        <a:spcBef>
          <a:spcPct val="30000"/>
        </a:spcBef>
        <a:spcAft>
          <a:spcPct val="0"/>
        </a:spcAft>
        <a:buSzPct val="100000"/>
        <a:buChar char="-"/>
        <a:defRPr lang="en-US" sz="1600" b="0" i="0" noProof="0" dirty="0" smtClean="0">
          <a:solidFill>
            <a:srgbClr val="3F3F3F"/>
          </a:solidFill>
          <a:latin typeface="Calibri" pitchFamily="34" charset="0"/>
          <a:ea typeface="ＭＳ Ｐゴシック" pitchFamily="-109" charset="-128"/>
        </a:defRPr>
      </a:lvl4pPr>
      <a:lvl5pPr marL="2114318" indent="-285747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lang="en-GB" sz="1600" b="0" i="0" kern="1200" noProof="0" dirty="0" smtClean="0">
          <a:solidFill>
            <a:srgbClr val="3F3F3F"/>
          </a:solidFill>
          <a:latin typeface="Calibri" pitchFamily="34" charset="0"/>
          <a:ea typeface="ＭＳ Ｐゴシック" pitchFamily="-109" charset="-128"/>
        </a:defRPr>
      </a:lvl5pPr>
      <a:lvl6pPr marL="1725593" indent="-187323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6pPr>
      <a:lvl7pPr marL="2182789" indent="-187323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7pPr>
      <a:lvl8pPr marL="2639983" indent="-187323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8pPr>
      <a:lvl9pPr marL="3097177" indent="-187323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B5E72-3C39-47AD-BEFF-929EBCF545B3}" type="datetime1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1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Ooredoo Heavy"/>
          <a:ea typeface="+mj-ea"/>
          <a:cs typeface="Ooredoo Heav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Noto Sans"/>
          <a:ea typeface="+mn-ea"/>
          <a:cs typeface="Noto San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Noto Sans"/>
          <a:ea typeface="+mn-ea"/>
          <a:cs typeface="Noto San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oto Sans"/>
          <a:ea typeface="+mn-ea"/>
          <a:cs typeface="Noto San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Noto Sans"/>
          <a:ea typeface="+mn-ea"/>
          <a:cs typeface="Noto San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Noto Sans"/>
          <a:ea typeface="+mn-ea"/>
          <a:cs typeface="Noto San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11" Type="http://schemas.openxmlformats.org/officeDocument/2006/relationships/image" Target="../media/image49.jpe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8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11" Type="http://schemas.openxmlformats.org/officeDocument/2006/relationships/image" Target="../media/image56.jpe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5.jpe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emf"/><Relationship Id="rId12" Type="http://schemas.openxmlformats.org/officeDocument/2006/relationships/image" Target="../media/image69.png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11" Type="http://schemas.openxmlformats.org/officeDocument/2006/relationships/image" Target="../media/image68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g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tags" Target="../tags/tag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6190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Discussion points today….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3BD65B-92DB-4EC6-924D-218928C20BC2}"/>
              </a:ext>
            </a:extLst>
          </p:cNvPr>
          <p:cNvGrpSpPr/>
          <p:nvPr/>
        </p:nvGrpSpPr>
        <p:grpSpPr>
          <a:xfrm>
            <a:off x="1386615" y="1365250"/>
            <a:ext cx="9418771" cy="4497388"/>
            <a:chOff x="592137" y="1365250"/>
            <a:chExt cx="9418771" cy="4497388"/>
          </a:xfrm>
        </p:grpSpPr>
        <p:pic>
          <p:nvPicPr>
            <p:cNvPr id="10" name="Picture 12" descr="Fokus">
              <a:extLst>
                <a:ext uri="{FF2B5EF4-FFF2-40B4-BE49-F238E27FC236}">
                  <a16:creationId xmlns:a16="http://schemas.microsoft.com/office/drawing/2014/main" id="{363D9189-AAA2-47E4-B58A-EB5A08265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08" y="2528888"/>
              <a:ext cx="4013200" cy="332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81F9E10B-599C-4A20-B2C5-955A7B8C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1506165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Introduction to non-tangible products and their importance in business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5B898C6-161D-436C-86F8-BFAC05E76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37" y="1365250"/>
              <a:ext cx="9418320" cy="449738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108000" rIns="468000" bIns="108000">
              <a:noAutofit/>
            </a:bodyPr>
            <a:lstStyle/>
            <a:p>
              <a:pPr marL="265113" marR="0" lvl="0" indent="-265113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1E17EF56-A2E2-428C-BA89-6C6461FD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2572963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Strategies for successfully marketing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A978C191-0A46-44A7-BA33-7EBF8D90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3639761"/>
              <a:ext cx="859536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Best practices for managing, telecom expertise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7158F46A-F501-4244-9538-B814AB571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4706559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Success and failure stories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41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Partnerships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F2B93-0345-43D2-B6B9-5F34C4760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15" y="874386"/>
            <a:ext cx="5155167" cy="5667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0042D5-C9FF-4295-A54B-E177D0C91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146" y="1911734"/>
            <a:ext cx="5486400" cy="2968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63660-F91D-4F2B-8107-026BFDD75E0C}"/>
              </a:ext>
            </a:extLst>
          </p:cNvPr>
          <p:cNvCxnSpPr>
            <a:cxnSpLocks/>
          </p:cNvCxnSpPr>
          <p:nvPr/>
        </p:nvCxnSpPr>
        <p:spPr bwMode="auto">
          <a:xfrm flipV="1">
            <a:off x="5459766" y="1961966"/>
            <a:ext cx="745725" cy="3318951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E8A5CA-044A-4B25-9C3C-ECD6628D190B}"/>
              </a:ext>
            </a:extLst>
          </p:cNvPr>
          <p:cNvCxnSpPr>
            <a:cxnSpLocks/>
          </p:cNvCxnSpPr>
          <p:nvPr/>
        </p:nvCxnSpPr>
        <p:spPr bwMode="auto">
          <a:xfrm flipV="1">
            <a:off x="5459766" y="4811696"/>
            <a:ext cx="763480" cy="173027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44118555-1FAA-40DF-A0C3-E30AEEABBFF5}"/>
              </a:ext>
            </a:extLst>
          </p:cNvPr>
          <p:cNvSpPr/>
          <p:nvPr/>
        </p:nvSpPr>
        <p:spPr bwMode="auto">
          <a:xfrm>
            <a:off x="6221449" y="1385788"/>
            <a:ext cx="5486400" cy="438976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square" lIns="72000" tIns="54000" rIns="72000" bIns="54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79488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400" b="1" dirty="0">
                <a:solidFill>
                  <a:srgbClr val="1F1F1F"/>
                </a:solidFill>
                <a:latin typeface="Calibri" pitchFamily="34" charset="0"/>
                <a:cs typeface="Calibri" pitchFamily="34" charset="0"/>
              </a:rPr>
              <a:t>Potential players</a:t>
            </a:r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F44F8741-7E56-4D90-BF2F-890FDB88E585}"/>
              </a:ext>
            </a:extLst>
          </p:cNvPr>
          <p:cNvSpPr/>
          <p:nvPr/>
        </p:nvSpPr>
        <p:spPr bwMode="auto">
          <a:xfrm>
            <a:off x="10395433" y="1298491"/>
            <a:ext cx="1371600" cy="43897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square" lIns="72000" tIns="54000" rIns="72000" bIns="54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79488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400" b="1" dirty="0">
                <a:solidFill>
                  <a:srgbClr val="1F1F1F"/>
                </a:solidFill>
                <a:latin typeface="Calibri" pitchFamily="34" charset="0"/>
                <a:cs typeface="Calibri" pitchFamily="34" charset="0"/>
              </a:rPr>
              <a:t>Non exhaustive</a:t>
            </a: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31EA0E5F-A519-41F2-AE0E-4004F15AC7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36088" y="447420"/>
            <a:ext cx="551671" cy="548640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17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Business model change innovation potential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852AB-5683-4806-B919-190723E4C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837" y="1220532"/>
            <a:ext cx="7354326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Organic growth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7ECD1F5-8BB9-4BE5-87A9-1A3E7593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45892"/>
              </p:ext>
            </p:extLst>
          </p:nvPr>
        </p:nvGraphicFramePr>
        <p:xfrm>
          <a:off x="2339484" y="3580403"/>
          <a:ext cx="3477324" cy="1288687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Calibri" pitchFamily="34" charset="0"/>
                          <a:cs typeface="Calibri" pitchFamily="34" charset="0"/>
                        </a:rPr>
                        <a:t>Voice Local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Calibri" pitchFamily="34" charset="0"/>
                          <a:cs typeface="Calibri" pitchFamily="34" charset="0"/>
                        </a:rPr>
                        <a:t>Voice Intl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Calibri" pitchFamily="34" charset="0"/>
                          <a:cs typeface="Calibri" pitchFamily="34" charset="0"/>
                        </a:rPr>
                        <a:t>SMS Local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itchFamily="34" charset="0"/>
                          <a:cs typeface="Calibri" pitchFamily="34" charset="0"/>
                        </a:rPr>
                        <a:t>Data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latin typeface="Calibri" pitchFamily="34" charset="0"/>
                          <a:cs typeface="Calibri" pitchFamily="34" charset="0"/>
                        </a:rPr>
                        <a:t>Roaming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25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EA75785-BE5B-439D-8A5B-67C676814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79423"/>
              </p:ext>
            </p:extLst>
          </p:nvPr>
        </p:nvGraphicFramePr>
        <p:xfrm>
          <a:off x="2343288" y="5991769"/>
          <a:ext cx="3477864" cy="782320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latin typeface="Calibri" pitchFamily="34" charset="0"/>
                          <a:cs typeface="Calibri" pitchFamily="34" charset="0"/>
                        </a:rPr>
                        <a:t>Decliner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latin typeface="Calibri" pitchFamily="34" charset="0"/>
                          <a:cs typeface="Calibri" pitchFamily="34" charset="0"/>
                        </a:rPr>
                        <a:t>Stopper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latin typeface="Calibri" pitchFamily="34" charset="0"/>
                          <a:cs typeface="Calibri" pitchFamily="34" charset="0"/>
                        </a:rPr>
                        <a:t>Grower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Calibri" pitchFamily="34" charset="0"/>
                          <a:cs typeface="Calibri" pitchFamily="34" charset="0"/>
                        </a:rPr>
                        <a:t>Non-User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latin typeface="Calibri" pitchFamily="34" charset="0"/>
                          <a:cs typeface="Calibri" pitchFamily="34" charset="0"/>
                        </a:rPr>
                        <a:t>Flat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Stabilize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Revive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Learn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X Sell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1" u="sng" dirty="0">
                          <a:solidFill>
                            <a:schemeClr val="accent1"/>
                          </a:solidFill>
                          <a:latin typeface="Calibri" pitchFamily="34" charset="0"/>
                          <a:cs typeface="Calibri" pitchFamily="34" charset="0"/>
                        </a:rPr>
                        <a:t>Up Sell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687F0B0B-1392-42A5-8881-AD0B3BE6F666}"/>
              </a:ext>
            </a:extLst>
          </p:cNvPr>
          <p:cNvSpPr/>
          <p:nvPr/>
        </p:nvSpPr>
        <p:spPr bwMode="auto">
          <a:xfrm>
            <a:off x="5316798" y="5719671"/>
            <a:ext cx="293256" cy="29241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itchFamily="34" charset="-128"/>
                <a:cs typeface="Calibri" pitchFamily="34" charset="0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AE909A3-8152-42B4-8FF6-3C62C344FE5E}"/>
              </a:ext>
            </a:extLst>
          </p:cNvPr>
          <p:cNvSpPr/>
          <p:nvPr/>
        </p:nvSpPr>
        <p:spPr bwMode="auto">
          <a:xfrm>
            <a:off x="3183198" y="5719671"/>
            <a:ext cx="293256" cy="29241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itchFamily="34" charset="-128"/>
                <a:cs typeface="Calibri" pitchFamily="34" charset="0"/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0E69AE-5C3B-4D75-A46E-215772428CC5}"/>
              </a:ext>
            </a:extLst>
          </p:cNvPr>
          <p:cNvSpPr/>
          <p:nvPr/>
        </p:nvSpPr>
        <p:spPr bwMode="auto">
          <a:xfrm>
            <a:off x="4543254" y="5719671"/>
            <a:ext cx="293256" cy="29241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itchFamily="34" charset="-128"/>
                <a:cs typeface="Calibri" pitchFamily="34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53A8E-615E-4DC4-9480-4A6D0E5B2AD6}"/>
              </a:ext>
            </a:extLst>
          </p:cNvPr>
          <p:cNvSpPr/>
          <p:nvPr/>
        </p:nvSpPr>
        <p:spPr bwMode="auto">
          <a:xfrm>
            <a:off x="4346185" y="3448431"/>
            <a:ext cx="772020" cy="338410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5A5A5A"/>
              </a:solidFill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41" name="Picture 3">
            <a:extLst>
              <a:ext uri="{FF2B5EF4-FFF2-40B4-BE49-F238E27FC236}">
                <a16:creationId xmlns:a16="http://schemas.microsoft.com/office/drawing/2014/main" id="{8FA42B52-28E7-4D37-922C-83B65A86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91" y="5077943"/>
            <a:ext cx="552312" cy="24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ED7BFF2D-DC08-4AFA-8680-38D8058A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00" y="5368682"/>
            <a:ext cx="589822" cy="24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930C22DF-F4EB-406C-8B03-572EA16F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20" y="5128810"/>
            <a:ext cx="521269" cy="472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>
            <a:extLst>
              <a:ext uri="{FF2B5EF4-FFF2-40B4-BE49-F238E27FC236}">
                <a16:creationId xmlns:a16="http://schemas.microsoft.com/office/drawing/2014/main" id="{1CBF1FD9-0C6B-4285-AABE-D6F6A8CE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54" y="5134397"/>
            <a:ext cx="565246" cy="49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69229C68-B6D3-43D5-AD9D-85E352E6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391" y="5298431"/>
            <a:ext cx="565246" cy="3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77483CBC-3D95-4993-9DD0-DE93E2856061}"/>
              </a:ext>
            </a:extLst>
          </p:cNvPr>
          <p:cNvSpPr/>
          <p:nvPr/>
        </p:nvSpPr>
        <p:spPr bwMode="auto">
          <a:xfrm>
            <a:off x="2497398" y="5719671"/>
            <a:ext cx="293256" cy="29241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itchFamily="34" charset="-128"/>
                <a:cs typeface="Calibri" pitchFamily="34" charset="0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8F52E4-E075-4BC1-BFE0-53C044F82E6D}"/>
              </a:ext>
            </a:extLst>
          </p:cNvPr>
          <p:cNvSpPr/>
          <p:nvPr/>
        </p:nvSpPr>
        <p:spPr bwMode="auto">
          <a:xfrm>
            <a:off x="3945198" y="5719671"/>
            <a:ext cx="293256" cy="29241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itchFamily="34" charset="-128"/>
                <a:cs typeface="Calibri" pitchFamily="34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475F5F-CD41-460A-A6AC-0B11E2B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0446" y="1047776"/>
            <a:ext cx="3324546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US" sz="2400" b="1" dirty="0">
                <a:solidFill>
                  <a:srgbClr val="5A5A5A"/>
                </a:solidFill>
                <a:cs typeface="Calibri" pitchFamily="34" charset="0"/>
              </a:rPr>
              <a:t>Each Customer is ‘scanned’ and value Potential (Increase or Decrease) assessed.</a:t>
            </a:r>
          </a:p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US" sz="2400" dirty="0">
                <a:solidFill>
                  <a:srgbClr val="5A5A5A"/>
                </a:solidFill>
                <a:cs typeface="Calibri" pitchFamily="34" charset="0"/>
              </a:rPr>
              <a:t>From Marketing side, we are ready with specific campaigns / programs addressing those specific opportunities.</a:t>
            </a:r>
          </a:p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US" sz="2400" dirty="0">
                <a:solidFill>
                  <a:srgbClr val="5A5A5A"/>
                </a:solidFill>
                <a:cs typeface="Calibri" pitchFamily="34" charset="0"/>
              </a:rPr>
              <a:t>With prioritization </a:t>
            </a:r>
            <a:r>
              <a:rPr lang="en-US" sz="2400" b="1" dirty="0">
                <a:solidFill>
                  <a:srgbClr val="5A5A5A"/>
                </a:solidFill>
                <a:cs typeface="Calibri" pitchFamily="34" charset="0"/>
              </a:rPr>
              <a:t>at Customer level </a:t>
            </a:r>
            <a:r>
              <a:rPr lang="en-US" sz="2400" dirty="0">
                <a:solidFill>
                  <a:srgbClr val="5A5A5A"/>
                </a:solidFill>
                <a:cs typeface="Calibri" pitchFamily="34" charset="0"/>
              </a:rPr>
              <a:t>to maximize efficiency (commercial &amp; financial).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8FCF3B-24EC-4A0B-B247-1CF6FE7FFFBB}"/>
              </a:ext>
            </a:extLst>
          </p:cNvPr>
          <p:cNvSpPr txBox="1"/>
          <p:nvPr/>
        </p:nvSpPr>
        <p:spPr>
          <a:xfrm>
            <a:off x="4774927" y="1491884"/>
            <a:ext cx="1445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Age:</a:t>
            </a:r>
          </a:p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Gender:</a:t>
            </a:r>
          </a:p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Value Segment:</a:t>
            </a:r>
          </a:p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Joining date:</a:t>
            </a:r>
          </a:p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Price Plan:</a:t>
            </a:r>
          </a:p>
          <a:p>
            <a:r>
              <a:rPr lang="en-US" sz="1400" dirty="0">
                <a:solidFill>
                  <a:srgbClr val="5A5A5A"/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802273-4879-4F25-8957-DCC5387EC6FF}"/>
              </a:ext>
            </a:extLst>
          </p:cNvPr>
          <p:cNvSpPr txBox="1"/>
          <p:nvPr/>
        </p:nvSpPr>
        <p:spPr>
          <a:xfrm>
            <a:off x="1524001" y="4483625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A5A5A"/>
                </a:solidFill>
                <a:cs typeface="Calibri" pitchFamily="34" charset="0"/>
              </a:rPr>
              <a:t>Expected</a:t>
            </a:r>
          </a:p>
          <a:p>
            <a:r>
              <a:rPr lang="en-US" sz="1200" dirty="0">
                <a:solidFill>
                  <a:srgbClr val="5A5A5A"/>
                </a:solidFill>
                <a:cs typeface="Calibri" pitchFamily="34" charset="0"/>
              </a:rPr>
              <a:t>Impact ($)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5E47C7-9C99-4D3B-96D1-883FBBB2B038}"/>
              </a:ext>
            </a:extLst>
          </p:cNvPr>
          <p:cNvSpPr txBox="1"/>
          <p:nvPr/>
        </p:nvSpPr>
        <p:spPr>
          <a:xfrm>
            <a:off x="1524000" y="4030890"/>
            <a:ext cx="698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A5A5A"/>
                </a:solidFill>
                <a:cs typeface="Calibri" pitchFamily="34" charset="0"/>
              </a:rPr>
              <a:t>Current: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2A352-4670-458B-9D17-6BB5487C7F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1390126"/>
            <a:ext cx="4023360" cy="2077708"/>
          </a:xfrm>
          <a:prstGeom prst="rect">
            <a:avLst/>
          </a:prstGeom>
        </p:spPr>
      </p:pic>
      <p:sp>
        <p:nvSpPr>
          <p:cNvPr id="53" name="Title 5">
            <a:extLst>
              <a:ext uri="{FF2B5EF4-FFF2-40B4-BE49-F238E27FC236}">
                <a16:creationId xmlns:a16="http://schemas.microsoft.com/office/drawing/2014/main" id="{2A37EA29-C685-48F5-A6FE-F323701A02C3}"/>
              </a:ext>
            </a:extLst>
          </p:cNvPr>
          <p:cNvSpPr txBox="1">
            <a:spLocks/>
          </p:cNvSpPr>
          <p:nvPr/>
        </p:nvSpPr>
        <p:spPr>
          <a:xfrm>
            <a:off x="179516" y="755389"/>
            <a:ext cx="531826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C00000"/>
                </a:solidFill>
                <a:latin typeface="Calibri"/>
              </a:rPr>
              <a:t>Addressing needs of personas</a:t>
            </a: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53B553D4-57CF-4B0B-8E33-49D7024828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36088" y="447420"/>
            <a:ext cx="551671" cy="548640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66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Financial &amp; Economic astuteness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438B92-9A31-4AD0-99D0-288DD0CD3C7C}"/>
              </a:ext>
            </a:extLst>
          </p:cNvPr>
          <p:cNvSpPr/>
          <p:nvPr/>
        </p:nvSpPr>
        <p:spPr bwMode="auto">
          <a:xfrm>
            <a:off x="1664109" y="3697851"/>
            <a:ext cx="4431813" cy="2527540"/>
          </a:xfrm>
          <a:prstGeom prst="rect">
            <a:avLst/>
          </a:prstGeom>
          <a:gradFill flip="none" rotWithShape="1">
            <a:gsLst>
              <a:gs pos="0">
                <a:srgbClr val="B3D99E">
                  <a:tint val="66000"/>
                  <a:satMod val="160000"/>
                </a:srgbClr>
              </a:gs>
              <a:gs pos="30000">
                <a:srgbClr val="B3D99E">
                  <a:tint val="44500"/>
                  <a:satMod val="160000"/>
                  <a:alpha val="60000"/>
                </a:srgbClr>
              </a:gs>
              <a:gs pos="80000">
                <a:srgbClr val="B3D99E">
                  <a:tint val="23500"/>
                  <a:satMod val="160000"/>
                  <a:alpha val="2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4572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79488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cs typeface="Arial" charset="0"/>
              </a:rPr>
              <a:t>Retention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Cash from Operating activities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Cash from Investing activities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Cash from Financing activities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A96FA0-F79B-4A13-A621-7EF86B8ACBE0}"/>
              </a:ext>
            </a:extLst>
          </p:cNvPr>
          <p:cNvSpPr/>
          <p:nvPr/>
        </p:nvSpPr>
        <p:spPr bwMode="auto">
          <a:xfrm>
            <a:off x="1664109" y="1170311"/>
            <a:ext cx="4431813" cy="2527540"/>
          </a:xfrm>
          <a:prstGeom prst="rect">
            <a:avLst/>
          </a:prstGeom>
          <a:gradFill flip="none" rotWithShape="1">
            <a:gsLst>
              <a:gs pos="0">
                <a:srgbClr val="BCA2CD">
                  <a:tint val="66000"/>
                  <a:satMod val="160000"/>
                </a:srgbClr>
              </a:gs>
              <a:gs pos="30000">
                <a:srgbClr val="BCA2CD">
                  <a:tint val="44500"/>
                  <a:satMod val="160000"/>
                  <a:alpha val="60000"/>
                </a:srgbClr>
              </a:gs>
              <a:gs pos="60000">
                <a:srgbClr val="BCA2CD">
                  <a:tint val="23500"/>
                  <a:satMod val="160000"/>
                  <a:alpha val="16000"/>
                </a:srgbClr>
              </a:gs>
            </a:gsLst>
            <a:lin ang="13500000" scaled="1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4572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79488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BCA2CD">
                  <a:lumMod val="50000"/>
                </a:srgbClr>
              </a:solidFill>
              <a:effectLst/>
              <a:uLnTx/>
              <a:uFillTx/>
              <a:latin typeface="Arial"/>
              <a:cs typeface="Arial" charset="0"/>
            </a:endParaRP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Fixed assets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Current assets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Current liabilities</a:t>
            </a:r>
          </a:p>
          <a:p>
            <a:pPr marL="180975" marR="0" lvl="1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Long term liabilities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07921F-08D1-4930-91CD-88211E152054}"/>
              </a:ext>
            </a:extLst>
          </p:cNvPr>
          <p:cNvSpPr/>
          <p:nvPr/>
        </p:nvSpPr>
        <p:spPr bwMode="auto">
          <a:xfrm>
            <a:off x="6093053" y="3697851"/>
            <a:ext cx="4434840" cy="2527540"/>
          </a:xfrm>
          <a:prstGeom prst="rect">
            <a:avLst/>
          </a:prstGeom>
          <a:gradFill flip="none" rotWithShape="1">
            <a:gsLst>
              <a:gs pos="0">
                <a:srgbClr val="CDB5A7">
                  <a:tint val="66000"/>
                  <a:satMod val="160000"/>
                </a:srgbClr>
              </a:gs>
              <a:gs pos="30000">
                <a:srgbClr val="CDB5A7">
                  <a:tint val="44500"/>
                  <a:satMod val="160000"/>
                  <a:alpha val="60000"/>
                </a:srgbClr>
              </a:gs>
              <a:gs pos="80000">
                <a:srgbClr val="CDB5A7">
                  <a:tint val="23500"/>
                  <a:satMod val="160000"/>
                  <a:alpha val="2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4572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79488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CDB5A7">
                  <a:lumMod val="50000"/>
                </a:srgbClr>
              </a:solidFill>
              <a:effectLst/>
              <a:uLnTx/>
              <a:uFillTx/>
              <a:latin typeface="Arial"/>
              <a:cs typeface="Arial" charset="0"/>
            </a:endParaRPr>
          </a:p>
          <a:p>
            <a:pPr marL="1552575" marR="0" lvl="4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Share capital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  <a:p>
            <a:pPr marL="1598613" marR="0" lvl="3" indent="-222250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Profit for the year</a:t>
            </a:r>
          </a:p>
          <a:p>
            <a:pPr marL="1598613" marR="0" lvl="3" indent="-222250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lang="en-US" sz="1200" b="1" kern="0" dirty="0">
                <a:solidFill>
                  <a:srgbClr val="5A5A5A"/>
                </a:solidFill>
                <a:latin typeface="Arial"/>
                <a:ea typeface="ＭＳ Ｐゴシック" pitchFamily="-109" charset="-128"/>
                <a:cs typeface="Arial" charset="0"/>
              </a:rPr>
              <a:t>Any increase in share capital</a:t>
            </a:r>
          </a:p>
          <a:p>
            <a:pPr marL="1598613" marR="0" lvl="3" indent="-222250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lang="en-US" sz="1200" b="1" kern="0" dirty="0">
                <a:solidFill>
                  <a:srgbClr val="5A5A5A"/>
                </a:solidFill>
                <a:latin typeface="Arial"/>
                <a:ea typeface="ＭＳ Ｐゴシック" pitchFamily="-109" charset="-128"/>
                <a:cs typeface="Arial" charset="0"/>
              </a:rPr>
              <a:t>Debts</a:t>
            </a:r>
          </a:p>
          <a:p>
            <a:pPr marL="0" marR="0" lvl="1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A1944C-8C83-430F-BFA5-065EC21D554C}"/>
              </a:ext>
            </a:extLst>
          </p:cNvPr>
          <p:cNvSpPr/>
          <p:nvPr/>
        </p:nvSpPr>
        <p:spPr bwMode="auto">
          <a:xfrm>
            <a:off x="6093053" y="1170311"/>
            <a:ext cx="4434840" cy="2527540"/>
          </a:xfrm>
          <a:prstGeom prst="rect">
            <a:avLst/>
          </a:prstGeom>
          <a:gradFill flip="none" rotWithShape="1">
            <a:gsLst>
              <a:gs pos="0">
                <a:srgbClr val="8DC8E8">
                  <a:tint val="66000"/>
                  <a:satMod val="160000"/>
                </a:srgbClr>
              </a:gs>
              <a:gs pos="30000">
                <a:srgbClr val="8DC8E8">
                  <a:tint val="44500"/>
                  <a:satMod val="160000"/>
                  <a:alpha val="60000"/>
                </a:srgbClr>
              </a:gs>
              <a:gs pos="80000">
                <a:srgbClr val="8DC8E8">
                  <a:tint val="23500"/>
                  <a:satMod val="160000"/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4572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79488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8DC8E8">
                  <a:lumMod val="50000"/>
                </a:srgbClr>
              </a:solidFill>
              <a:effectLst/>
              <a:uLnTx/>
              <a:uFillTx/>
              <a:latin typeface="Arial"/>
              <a:cs typeface="Arial" charset="0"/>
            </a:endParaRPr>
          </a:p>
          <a:p>
            <a:pPr marL="1598613" marR="0" lvl="1" indent="-222250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Revenue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  <a:p>
            <a:pPr marL="1598613" marR="0" lvl="1" indent="-222250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Gross profit</a:t>
            </a:r>
          </a:p>
          <a:p>
            <a:pPr marL="1552575" marR="0" lvl="4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Operating profit (EBITDA)</a:t>
            </a:r>
          </a:p>
          <a:p>
            <a:pPr marL="1552575" marR="0" lvl="4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EBIT</a:t>
            </a:r>
          </a:p>
          <a:p>
            <a:pPr marL="1552575" marR="0" lvl="4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rial"/>
                <a:ea typeface="ＭＳ Ｐゴシック" pitchFamily="-109" charset="-128"/>
                <a:cs typeface="Arial" charset="0"/>
              </a:rPr>
              <a:t>Profit After Tax </a:t>
            </a:r>
          </a:p>
          <a:p>
            <a:pPr marL="1552575" marR="0" lvl="4" indent="-180975" defTabSz="939800" eaLnBrk="1" fontAlgn="base" latinLnBrk="0" hangingPunct="1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ea typeface="ＭＳ Ｐゴシック" pitchFamily="-109" charset="-128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070FEB7-A95D-4D59-B07C-89FA6C812E99}"/>
              </a:ext>
            </a:extLst>
          </p:cNvPr>
          <p:cNvSpPr>
            <a:spLocks noChangeAspect="1"/>
          </p:cNvSpPr>
          <p:nvPr/>
        </p:nvSpPr>
        <p:spPr bwMode="auto">
          <a:xfrm>
            <a:off x="4998736" y="2603533"/>
            <a:ext cx="2194560" cy="2194560"/>
          </a:xfrm>
          <a:prstGeom prst="ellipse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5" name="Circular Arrow 109">
            <a:extLst>
              <a:ext uri="{FF2B5EF4-FFF2-40B4-BE49-F238E27FC236}">
                <a16:creationId xmlns:a16="http://schemas.microsoft.com/office/drawing/2014/main" id="{3AB72D86-D9A6-4C45-BA12-8E971CA34AF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631734" y="2232218"/>
            <a:ext cx="2928394" cy="29283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88228"/>
              <a:gd name="adj5" fmla="val 12500"/>
            </a:avLst>
          </a:prstGeom>
          <a:solidFill>
            <a:srgbClr val="BCA2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6" name="Circular Arrow 110">
            <a:extLst>
              <a:ext uri="{FF2B5EF4-FFF2-40B4-BE49-F238E27FC236}">
                <a16:creationId xmlns:a16="http://schemas.microsoft.com/office/drawing/2014/main" id="{2A83538C-EC5B-4C10-8E52-64BFD3CDEA85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4629420" y="2229904"/>
            <a:ext cx="2928394" cy="29283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04572"/>
              <a:gd name="adj5" fmla="val 12500"/>
            </a:avLst>
          </a:prstGeom>
          <a:solidFill>
            <a:srgbClr val="CDB5A7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 w="12700">
                <a:solidFill>
                  <a:srgbClr val="E6E6E6">
                    <a:satMod val="155000"/>
                  </a:srgbClr>
                </a:solidFill>
                <a:prstDash val="solid"/>
              </a:ln>
              <a:solidFill>
                <a:srgbClr val="AAAAA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7" name="Circular Arrow 111">
            <a:extLst>
              <a:ext uri="{FF2B5EF4-FFF2-40B4-BE49-F238E27FC236}">
                <a16:creationId xmlns:a16="http://schemas.microsoft.com/office/drawing/2014/main" id="{C5340FAF-8980-484F-A62B-7D8FDDA25896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4634030" y="2234514"/>
            <a:ext cx="2928394" cy="29283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90659"/>
              <a:gd name="adj5" fmla="val 12500"/>
            </a:avLst>
          </a:prstGeom>
          <a:solidFill>
            <a:srgbClr val="B3D99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8" name="Circular Arrow 112">
            <a:extLst>
              <a:ext uri="{FF2B5EF4-FFF2-40B4-BE49-F238E27FC236}">
                <a16:creationId xmlns:a16="http://schemas.microsoft.com/office/drawing/2014/main" id="{2B48D62D-BFE9-495A-B264-3F8DFD7B2970}"/>
              </a:ext>
            </a:extLst>
          </p:cNvPr>
          <p:cNvSpPr>
            <a:spLocks noChangeAspect="1"/>
          </p:cNvSpPr>
          <p:nvPr/>
        </p:nvSpPr>
        <p:spPr bwMode="auto">
          <a:xfrm>
            <a:off x="4631716" y="2232200"/>
            <a:ext cx="2928394" cy="29283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90605"/>
              <a:gd name="adj5" fmla="val 12500"/>
            </a:avLst>
          </a:prstGeom>
          <a:solidFill>
            <a:srgbClr val="8DC8E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89" name="Picture 3">
            <a:extLst>
              <a:ext uri="{FF2B5EF4-FFF2-40B4-BE49-F238E27FC236}">
                <a16:creationId xmlns:a16="http://schemas.microsoft.com/office/drawing/2014/main" id="{E11C647B-FEB7-4368-84FF-25108DD4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AAA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5734186" y="3054833"/>
            <a:ext cx="706376" cy="12831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" name="Round Single Corner Rectangle 117">
            <a:extLst>
              <a:ext uri="{FF2B5EF4-FFF2-40B4-BE49-F238E27FC236}">
                <a16:creationId xmlns:a16="http://schemas.microsoft.com/office/drawing/2014/main" id="{08A4E78F-A204-4BC1-B089-A8C2028F7523}"/>
              </a:ext>
            </a:extLst>
          </p:cNvPr>
          <p:cNvSpPr/>
          <p:nvPr/>
        </p:nvSpPr>
        <p:spPr bwMode="auto">
          <a:xfrm>
            <a:off x="1664187" y="1170311"/>
            <a:ext cx="2377440" cy="356616"/>
          </a:xfrm>
          <a:prstGeom prst="round1Rect">
            <a:avLst>
              <a:gd name="adj" fmla="val 34910"/>
            </a:avLst>
          </a:prstGeom>
          <a:solidFill>
            <a:srgbClr val="BCA2CD">
              <a:lumMod val="5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charset="0"/>
              </a:rPr>
              <a:t>Balance sheet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1" name="Round Single Corner Rectangle 118">
            <a:extLst>
              <a:ext uri="{FF2B5EF4-FFF2-40B4-BE49-F238E27FC236}">
                <a16:creationId xmlns:a16="http://schemas.microsoft.com/office/drawing/2014/main" id="{0E0045A3-C577-4806-99D5-A90F241C69D2}"/>
              </a:ext>
            </a:extLst>
          </p:cNvPr>
          <p:cNvSpPr/>
          <p:nvPr/>
        </p:nvSpPr>
        <p:spPr bwMode="auto">
          <a:xfrm flipH="1">
            <a:off x="8149064" y="1173163"/>
            <a:ext cx="2377440" cy="356616"/>
          </a:xfrm>
          <a:prstGeom prst="round1Rect">
            <a:avLst>
              <a:gd name="adj" fmla="val 34910"/>
            </a:avLst>
          </a:prstGeom>
          <a:solidFill>
            <a:srgbClr val="8DC8E8">
              <a:lumMod val="5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charset="0"/>
              </a:rPr>
              <a:t>Income statement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2" name="Round Single Corner Rectangle 119">
            <a:extLst>
              <a:ext uri="{FF2B5EF4-FFF2-40B4-BE49-F238E27FC236}">
                <a16:creationId xmlns:a16="http://schemas.microsoft.com/office/drawing/2014/main" id="{6E9B3C85-D769-4CE4-910F-CD866770CE02}"/>
              </a:ext>
            </a:extLst>
          </p:cNvPr>
          <p:cNvSpPr/>
          <p:nvPr/>
        </p:nvSpPr>
        <p:spPr bwMode="auto">
          <a:xfrm flipH="1">
            <a:off x="8149064" y="3695074"/>
            <a:ext cx="2377440" cy="356616"/>
          </a:xfrm>
          <a:prstGeom prst="round1Rect">
            <a:avLst>
              <a:gd name="adj" fmla="val 34910"/>
            </a:avLst>
          </a:prstGeom>
          <a:solidFill>
            <a:srgbClr val="CDB5A7">
              <a:lumMod val="5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charset="0"/>
              </a:rPr>
              <a:t>Owner’s equity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3" name="Round Single Corner Rectangle 120">
            <a:extLst>
              <a:ext uri="{FF2B5EF4-FFF2-40B4-BE49-F238E27FC236}">
                <a16:creationId xmlns:a16="http://schemas.microsoft.com/office/drawing/2014/main" id="{7B9EC22D-597B-49AD-8F52-29DF0AD7361A}"/>
              </a:ext>
            </a:extLst>
          </p:cNvPr>
          <p:cNvSpPr/>
          <p:nvPr/>
        </p:nvSpPr>
        <p:spPr bwMode="auto">
          <a:xfrm>
            <a:off x="1669918" y="3697465"/>
            <a:ext cx="2377440" cy="356616"/>
          </a:xfrm>
          <a:prstGeom prst="round1Rect">
            <a:avLst>
              <a:gd name="adj" fmla="val 34910"/>
            </a:avLst>
          </a:prstGeom>
          <a:solidFill>
            <a:srgbClr val="B3D99E">
              <a:lumMod val="5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79488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charset="0"/>
              </a:rPr>
              <a:t>Cash Flow statement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FD6E445F-208C-4D8B-9B85-E7FBDC7020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5550" y="1170206"/>
            <a:ext cx="1143008" cy="1342871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Assets = Liabilities +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 Capital</a:t>
            </a:r>
          </a:p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baseline="0" dirty="0">
                <a:solidFill>
                  <a:srgbClr val="000000"/>
                </a:solidFill>
                <a:cs typeface="Arial"/>
              </a:rPr>
              <a:t>Ex: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en-GB" sz="1400" kern="0" dirty="0" err="1">
                <a:solidFill>
                  <a:srgbClr val="000000"/>
                </a:solidFill>
                <a:cs typeface="Arial"/>
              </a:rPr>
              <a:t>RoA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, </a:t>
            </a:r>
            <a:r>
              <a:rPr lang="en-GB" sz="1400" kern="0" dirty="0" err="1">
                <a:solidFill>
                  <a:srgbClr val="000000"/>
                </a:solidFill>
                <a:cs typeface="Arial"/>
              </a:rPr>
              <a:t>RoE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9938369A-8F43-477F-A8F3-92E1D99787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96705" y="1170206"/>
            <a:ext cx="1143008" cy="1342871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>
                <a:solidFill>
                  <a:srgbClr val="000000"/>
                </a:solidFill>
                <a:cs typeface="Arial"/>
              </a:rPr>
              <a:t>Revenue-Cost</a:t>
            </a:r>
            <a:endParaRPr kumimoji="0" lang="en-GB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baseline="0" dirty="0">
                <a:solidFill>
                  <a:srgbClr val="000000"/>
                </a:solidFill>
                <a:cs typeface="Arial"/>
              </a:rPr>
              <a:t>Ex: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 Gross margin, EBITDA margins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96" name="Rectangle 29">
            <a:extLst>
              <a:ext uri="{FF2B5EF4-FFF2-40B4-BE49-F238E27FC236}">
                <a16:creationId xmlns:a16="http://schemas.microsoft.com/office/drawing/2014/main" id="{A498DFE0-5233-45EF-AE1E-F8E5C80C05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5550" y="3694101"/>
            <a:ext cx="1143008" cy="1342871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Cash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 in </a:t>
            </a:r>
            <a:r>
              <a:rPr kumimoji="0" lang="en-GB" sz="14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vs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 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C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ash 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out</a:t>
            </a:r>
          </a:p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baseline="0" dirty="0">
                <a:solidFill>
                  <a:srgbClr val="000000"/>
                </a:solidFill>
                <a:cs typeface="Arial"/>
              </a:rPr>
              <a:t>Ex: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 Free cash flow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97" name="Rectangle 29">
            <a:extLst>
              <a:ext uri="{FF2B5EF4-FFF2-40B4-BE49-F238E27FC236}">
                <a16:creationId xmlns:a16="http://schemas.microsoft.com/office/drawing/2014/main" id="{ECA08D78-FCEB-471A-81CB-5A2C0C1B91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96705" y="3694100"/>
            <a:ext cx="1143008" cy="1342871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Similar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rPr>
              <a:t> to Bank account statement</a:t>
            </a:r>
            <a:endParaRPr lang="en-GB" sz="1400" kern="0" dirty="0">
              <a:solidFill>
                <a:srgbClr val="000000"/>
              </a:solidFill>
              <a:cs typeface="Arial"/>
            </a:endParaRPr>
          </a:p>
          <a:p>
            <a:pPr marL="0" marR="0" lvl="0" indent="0" algn="ctr" defTabSz="7620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baseline="0" dirty="0">
                <a:solidFill>
                  <a:srgbClr val="000000"/>
                </a:solidFill>
                <a:cs typeface="Arial"/>
              </a:rPr>
              <a:t>Ex:</a:t>
            </a:r>
            <a:r>
              <a:rPr lang="en-GB" sz="1400" kern="0" dirty="0">
                <a:solidFill>
                  <a:srgbClr val="000000"/>
                </a:solidFill>
                <a:cs typeface="Arial"/>
              </a:rPr>
              <a:t> ROCE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71E2A4CA-4C21-4EB2-AD1F-5EEB51DC1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36088" y="447420"/>
            <a:ext cx="551671" cy="548640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344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Financial &amp; Economic astuteness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20995-9D46-43EA-9569-B140CC0BE8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2214" y="883165"/>
            <a:ext cx="7560000" cy="864000"/>
          </a:xfrm>
          <a:prstGeom prst="rect">
            <a:avLst/>
          </a:prstGeom>
          <a:solidFill>
            <a:srgbClr val="6692B3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Total Revenue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890AAF84-4946-46E4-80DE-176508EB76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09786" y="1954735"/>
            <a:ext cx="6215106" cy="864000"/>
          </a:xfrm>
          <a:prstGeom prst="rect">
            <a:avLst/>
          </a:prstGeom>
          <a:solidFill>
            <a:srgbClr val="6692B3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Gross Profit</a:t>
            </a: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3AB51E19-369A-41EB-AEAE-C92FA01078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09786" y="3026305"/>
            <a:ext cx="3929090" cy="864000"/>
          </a:xfrm>
          <a:prstGeom prst="rect">
            <a:avLst/>
          </a:prstGeom>
          <a:solidFill>
            <a:srgbClr val="6692B3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Operating Profit or EBITDA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06E3B9-86FB-45D5-860C-6E4FE4DFB5B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09786" y="4097875"/>
            <a:ext cx="1357322" cy="864000"/>
          </a:xfrm>
          <a:prstGeom prst="rect">
            <a:avLst/>
          </a:prstGeom>
          <a:solidFill>
            <a:srgbClr val="6692B3">
              <a:lumMod val="60000"/>
              <a:lumOff val="4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Free Cash Flow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0F571A49-85B1-4E9A-82AC-01152EB7AC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96330" y="1954735"/>
            <a:ext cx="1285884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Cost of Sales</a:t>
            </a: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366531C2-43EA-4FF0-B973-83CBB26264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96330" y="3026305"/>
            <a:ext cx="1285884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Cost of Sales</a:t>
            </a: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1906147-1DBB-43E0-B531-B73376D39D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10314" y="3026305"/>
            <a:ext cx="2214578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Operational Expenditure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20193330-575E-43A5-B1F9-98F7199F45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96330" y="4097875"/>
            <a:ext cx="1285884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Cost of Sales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BAB349AC-ED8A-447D-AA03-7E59849C5B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10314" y="4097875"/>
            <a:ext cx="2214578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Operational Expenditure</a:t>
            </a: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BCCC08E8-92FB-4786-B2EC-36DD93503F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52992" y="4097875"/>
            <a:ext cx="1285884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Capex</a:t>
            </a: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84C6165E-9C63-4565-BAC7-839B02EE83B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38546" y="4097875"/>
            <a:ext cx="1143008" cy="864000"/>
          </a:xfrm>
          <a:prstGeom prst="rect">
            <a:avLst/>
          </a:prstGeom>
          <a:solidFill>
            <a:srgbClr val="EE9F00"/>
          </a:solidFill>
          <a:ln w="9525">
            <a:noFill/>
            <a:miter lim="800000"/>
            <a:headEnd/>
            <a:tailEnd/>
          </a:ln>
          <a:effectLst/>
        </p:spPr>
        <p:txBody>
          <a:bodyPr lIns="54000" tIns="54000" rIns="54000" bIns="54000" anchor="ctr" anchorCtr="1"/>
          <a:lstStyle/>
          <a:p>
            <a:pPr algn="ctr" defTabSz="7620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</a:rPr>
              <a:t>Cash Taxes</a:t>
            </a:r>
          </a:p>
        </p:txBody>
      </p:sp>
      <p:sp>
        <p:nvSpPr>
          <p:cNvPr id="41" name="AutoShape 4">
            <a:extLst>
              <a:ext uri="{FF2B5EF4-FFF2-40B4-BE49-F238E27FC236}">
                <a16:creationId xmlns:a16="http://schemas.microsoft.com/office/drawing/2014/main" id="{DF40EC12-F8EA-43D6-A68A-6BAB237FA3C1}"/>
              </a:ext>
            </a:extLst>
          </p:cNvPr>
          <p:cNvSpPr>
            <a:spLocks/>
          </p:cNvSpPr>
          <p:nvPr/>
        </p:nvSpPr>
        <p:spPr bwMode="gray">
          <a:xfrm flipH="1">
            <a:off x="3738546" y="5312321"/>
            <a:ext cx="2214580" cy="642942"/>
          </a:xfrm>
          <a:prstGeom prst="accentCallout2">
            <a:avLst>
              <a:gd name="adj1" fmla="val 37952"/>
              <a:gd name="adj2" fmla="val 103855"/>
              <a:gd name="adj3" fmla="val 37447"/>
              <a:gd name="adj4" fmla="val 119819"/>
              <a:gd name="adj5" fmla="val -61078"/>
              <a:gd name="adj6" fmla="val 134747"/>
            </a:avLst>
          </a:prstGeom>
          <a:solidFill>
            <a:srgbClr val="E8E7E6"/>
          </a:solidFill>
          <a:ln w="12700">
            <a:solidFill>
              <a:srgbClr val="6692B3"/>
            </a:solidFill>
            <a:miter lim="800000"/>
            <a:headEnd type="oval" w="med" len="med"/>
            <a:tailEnd type="oval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rgbClr val="004A80"/>
                </a:solidFill>
                <a:latin typeface="Arial"/>
                <a:cs typeface="Arial"/>
              </a:rPr>
              <a:t>What matters most</a:t>
            </a:r>
          </a:p>
        </p:txBody>
      </p:sp>
      <p:sp>
        <p:nvSpPr>
          <p:cNvPr id="42" name="AutoShape 4">
            <a:extLst>
              <a:ext uri="{FF2B5EF4-FFF2-40B4-BE49-F238E27FC236}">
                <a16:creationId xmlns:a16="http://schemas.microsoft.com/office/drawing/2014/main" id="{3465B4F5-65D7-41CF-9B2A-453520F0138D}"/>
              </a:ext>
            </a:extLst>
          </p:cNvPr>
          <p:cNvSpPr>
            <a:spLocks/>
          </p:cNvSpPr>
          <p:nvPr/>
        </p:nvSpPr>
        <p:spPr bwMode="gray">
          <a:xfrm flipH="1">
            <a:off x="6810378" y="5312321"/>
            <a:ext cx="2214580" cy="642942"/>
          </a:xfrm>
          <a:prstGeom prst="accentCallout2">
            <a:avLst>
              <a:gd name="adj1" fmla="val 37952"/>
              <a:gd name="adj2" fmla="val 103855"/>
              <a:gd name="adj3" fmla="val 37447"/>
              <a:gd name="adj4" fmla="val 119819"/>
              <a:gd name="adj5" fmla="val -61078"/>
              <a:gd name="adj6" fmla="val 134747"/>
            </a:avLst>
          </a:prstGeom>
          <a:solidFill>
            <a:srgbClr val="E8E7E6"/>
          </a:solidFill>
          <a:ln w="12700">
            <a:solidFill>
              <a:srgbClr val="6692B3"/>
            </a:solidFill>
            <a:miter lim="800000"/>
            <a:headEnd type="oval" w="med" len="med"/>
            <a:tailEnd type="oval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rgbClr val="004A80"/>
                </a:solidFill>
                <a:latin typeface="Arial"/>
                <a:cs typeface="Arial"/>
              </a:rPr>
              <a:t>Capital expenditure hit P&amp;L as depreciation</a:t>
            </a:r>
          </a:p>
        </p:txBody>
      </p:sp>
    </p:spTree>
    <p:extLst>
      <p:ext uri="{BB962C8B-B14F-4D97-AF65-F5344CB8AC3E}">
        <p14:creationId xmlns:p14="http://schemas.microsoft.com/office/powerpoint/2010/main" val="56978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 3 points strategy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F0B465-BD9E-49A0-941C-6E6CA02F76D4}"/>
              </a:ext>
            </a:extLst>
          </p:cNvPr>
          <p:cNvSpPr/>
          <p:nvPr/>
        </p:nvSpPr>
        <p:spPr>
          <a:xfrm>
            <a:off x="391506" y="4224686"/>
            <a:ext cx="8910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Businesses need to innovate in the same domain and continuously look at diversifying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A6C41-12A6-4ED0-A683-632CFBE1B7B2}"/>
              </a:ext>
            </a:extLst>
          </p:cNvPr>
          <p:cNvSpPr/>
          <p:nvPr/>
        </p:nvSpPr>
        <p:spPr>
          <a:xfrm>
            <a:off x="208626" y="84134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1. What rocks today won't rock for ever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EA4138-588E-47AB-BEDF-2CB844F651C8}"/>
              </a:ext>
            </a:extLst>
          </p:cNvPr>
          <p:cNvSpPr/>
          <p:nvPr/>
        </p:nvSpPr>
        <p:spPr>
          <a:xfrm>
            <a:off x="5391912" y="1921465"/>
            <a:ext cx="582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1" dirty="0">
                <a:solidFill>
                  <a:srgbClr val="3F3F3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ED1C2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Everything grows matures and dies </a:t>
            </a:r>
          </a:p>
          <a:p>
            <a:endParaRPr lang="en-US" sz="2400" dirty="0">
              <a:solidFill>
                <a:srgbClr val="3F3F3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3AB3C1BD-7580-437F-AE6E-D11CEA06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1912" y="2480825"/>
            <a:ext cx="19158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D73EE23-4898-4A6E-BC93-59B6D89FBF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87"/>
          <a:stretch/>
        </p:blipFill>
        <p:spPr>
          <a:xfrm>
            <a:off x="9639647" y="2480825"/>
            <a:ext cx="1996141" cy="1371600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3B30B004-BE79-4C75-BC2A-EB36CA11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11351" y="2480825"/>
            <a:ext cx="190860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" descr="A:\Dokumenty\Inspirace\Think_Big.jpg">
            <a:extLst>
              <a:ext uri="{FF2B5EF4-FFF2-40B4-BE49-F238E27FC236}">
                <a16:creationId xmlns:a16="http://schemas.microsoft.com/office/drawing/2014/main" id="{5CFC3815-C64D-426C-89C7-DB6DC5A8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6" y="4921020"/>
            <a:ext cx="4079883" cy="16459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ladybug dandelion perfect timing">
            <a:extLst>
              <a:ext uri="{FF2B5EF4-FFF2-40B4-BE49-F238E27FC236}">
                <a16:creationId xmlns:a16="http://schemas.microsoft.com/office/drawing/2014/main" id="{060D332C-50FA-4731-BE7D-1A39A0B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47" y="4921020"/>
            <a:ext cx="1972052" cy="192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AF5C8-C1F6-4DF8-9755-657C93B7FD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673" y="1408545"/>
            <a:ext cx="1645920" cy="1371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D1B84B-CE2A-4723-B2A1-286E273DAF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9395" y="1441099"/>
            <a:ext cx="18105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To conclude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73630B-378D-4D58-8506-C00708B416A4}"/>
              </a:ext>
            </a:extLst>
          </p:cNvPr>
          <p:cNvGrpSpPr/>
          <p:nvPr/>
        </p:nvGrpSpPr>
        <p:grpSpPr>
          <a:xfrm>
            <a:off x="5708490" y="2308836"/>
            <a:ext cx="2806700" cy="2921000"/>
            <a:chOff x="6135225" y="1310120"/>
            <a:chExt cx="2105025" cy="21907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34207D-1961-4F98-8157-F52E355C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5225" y="1310120"/>
              <a:ext cx="2105025" cy="219075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5EA143-6CC4-4FAD-ACE3-B16C6D9FEC55}"/>
                </a:ext>
              </a:extLst>
            </p:cNvPr>
            <p:cNvSpPr/>
            <p:nvPr/>
          </p:nvSpPr>
          <p:spPr>
            <a:xfrm>
              <a:off x="7353989" y="2269374"/>
              <a:ext cx="731520" cy="1003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FEFB49A-760A-4A24-BA1F-E74A83DDEDC5}"/>
                </a:ext>
              </a:extLst>
            </p:cNvPr>
            <p:cNvSpPr/>
            <p:nvPr/>
          </p:nvSpPr>
          <p:spPr>
            <a:xfrm>
              <a:off x="6259480" y="2481175"/>
              <a:ext cx="731520" cy="1003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97044E-FC84-4FB9-A481-63A74A23FA68}"/>
                </a:ext>
              </a:extLst>
            </p:cNvPr>
            <p:cNvSpPr/>
            <p:nvPr/>
          </p:nvSpPr>
          <p:spPr>
            <a:xfrm rot="9062529">
              <a:off x="6845774" y="2124453"/>
              <a:ext cx="365760" cy="41563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5A54E76-EFEC-4E4B-8AF2-F373B5697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828" y="2308838"/>
            <a:ext cx="3657600" cy="294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C1110-C204-4D1C-A0BF-627E9E071804}"/>
              </a:ext>
            </a:extLst>
          </p:cNvPr>
          <p:cNvSpPr txBox="1"/>
          <p:nvPr/>
        </p:nvSpPr>
        <p:spPr>
          <a:xfrm>
            <a:off x="459209" y="1424181"/>
            <a:ext cx="475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GB" sz="1600" b="1" dirty="0">
                <a:solidFill>
                  <a:prstClr val="black"/>
                </a:solidFill>
                <a:latin typeface="Calibri"/>
              </a:rPr>
              <a:t>Like Choluteca bridge in Honduras we have been rock solid, built to last, new development and the way the industry is shaping, we have to change fast …..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B905B-BB66-430F-BAB7-90BEC30E29C9}"/>
              </a:ext>
            </a:extLst>
          </p:cNvPr>
          <p:cNvSpPr txBox="1"/>
          <p:nvPr/>
        </p:nvSpPr>
        <p:spPr>
          <a:xfrm>
            <a:off x="5906637" y="1362626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GB" sz="2400" b="1" dirty="0">
                <a:solidFill>
                  <a:prstClr val="black"/>
                </a:solidFill>
                <a:latin typeface="Calibri"/>
              </a:rPr>
              <a:t>2023 and beyond</a:t>
            </a:r>
          </a:p>
        </p:txBody>
      </p:sp>
      <p:sp>
        <p:nvSpPr>
          <p:cNvPr id="16" name="Textfeld 11">
            <a:extLst>
              <a:ext uri="{FF2B5EF4-FFF2-40B4-BE49-F238E27FC236}">
                <a16:creationId xmlns:a16="http://schemas.microsoft.com/office/drawing/2014/main" id="{548278BC-16C0-4919-AF2B-EEE51B98099D}"/>
              </a:ext>
            </a:extLst>
          </p:cNvPr>
          <p:cNvSpPr txBox="1"/>
          <p:nvPr/>
        </p:nvSpPr>
        <p:spPr>
          <a:xfrm>
            <a:off x="1260361" y="5474278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Very rigid and less flexible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A79C4706-43B3-4B1F-8401-A1E629C88CFB}"/>
              </a:ext>
            </a:extLst>
          </p:cNvPr>
          <p:cNvSpPr txBox="1"/>
          <p:nvPr/>
        </p:nvSpPr>
        <p:spPr>
          <a:xfrm>
            <a:off x="1260361" y="5717300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Sluggish time to market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52D8510B-A183-4CA9-807B-E4EFE500B433}"/>
              </a:ext>
            </a:extLst>
          </p:cNvPr>
          <p:cNvSpPr txBox="1"/>
          <p:nvPr/>
        </p:nvSpPr>
        <p:spPr>
          <a:xfrm>
            <a:off x="1260361" y="5960323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Sometimes analysis paralysis</a:t>
            </a:r>
          </a:p>
        </p:txBody>
      </p:sp>
      <p:sp>
        <p:nvSpPr>
          <p:cNvPr id="19" name="Textfeld 11">
            <a:extLst>
              <a:ext uri="{FF2B5EF4-FFF2-40B4-BE49-F238E27FC236}">
                <a16:creationId xmlns:a16="http://schemas.microsoft.com/office/drawing/2014/main" id="{598619D6-D190-4DC9-862E-DF0B1859CF42}"/>
              </a:ext>
            </a:extLst>
          </p:cNvPr>
          <p:cNvSpPr txBox="1"/>
          <p:nvPr/>
        </p:nvSpPr>
        <p:spPr>
          <a:xfrm>
            <a:off x="5965887" y="5474278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We want to be very fluid</a:t>
            </a:r>
          </a:p>
        </p:txBody>
      </p:sp>
      <p:sp>
        <p:nvSpPr>
          <p:cNvPr id="20" name="Textfeld 11">
            <a:extLst>
              <a:ext uri="{FF2B5EF4-FFF2-40B4-BE49-F238E27FC236}">
                <a16:creationId xmlns:a16="http://schemas.microsoft.com/office/drawing/2014/main" id="{4029EDF7-D5B2-4D60-878E-A7C7465315C4}"/>
              </a:ext>
            </a:extLst>
          </p:cNvPr>
          <p:cNvSpPr txBox="1"/>
          <p:nvPr/>
        </p:nvSpPr>
        <p:spPr>
          <a:xfrm>
            <a:off x="5965887" y="5715583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Lightning fast time to market </a:t>
            </a:r>
          </a:p>
        </p:txBody>
      </p:sp>
      <p:sp>
        <p:nvSpPr>
          <p:cNvPr id="21" name="Textfeld 11">
            <a:extLst>
              <a:ext uri="{FF2B5EF4-FFF2-40B4-BE49-F238E27FC236}">
                <a16:creationId xmlns:a16="http://schemas.microsoft.com/office/drawing/2014/main" id="{3BF03D3A-6830-4B8A-A3EA-B8A26A1F5844}"/>
              </a:ext>
            </a:extLst>
          </p:cNvPr>
          <p:cNvSpPr txBox="1"/>
          <p:nvPr/>
        </p:nvSpPr>
        <p:spPr>
          <a:xfrm>
            <a:off x="5965887" y="5956888"/>
            <a:ext cx="32918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Fail fast and constantly try new things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B493A7ED-04AD-410B-A175-E622EDB67091}"/>
              </a:ext>
            </a:extLst>
          </p:cNvPr>
          <p:cNvSpPr txBox="1"/>
          <p:nvPr/>
        </p:nvSpPr>
        <p:spPr>
          <a:xfrm>
            <a:off x="5965887" y="6200770"/>
            <a:ext cx="32918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Mind-set change</a:t>
            </a:r>
          </a:p>
        </p:txBody>
      </p:sp>
      <p:sp>
        <p:nvSpPr>
          <p:cNvPr id="23" name="Textfeld 11">
            <a:extLst>
              <a:ext uri="{FF2B5EF4-FFF2-40B4-BE49-F238E27FC236}">
                <a16:creationId xmlns:a16="http://schemas.microsoft.com/office/drawing/2014/main" id="{6CB1A1BB-5FBA-4973-A4C9-C5EE2F563751}"/>
              </a:ext>
            </a:extLst>
          </p:cNvPr>
          <p:cNvSpPr txBox="1"/>
          <p:nvPr/>
        </p:nvSpPr>
        <p:spPr>
          <a:xfrm>
            <a:off x="1260361" y="6203347"/>
            <a:ext cx="2682240" cy="241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0990" indent="-380990" defTabSz="609585">
              <a:lnSpc>
                <a:spcPct val="120000"/>
              </a:lnSpc>
              <a:spcBef>
                <a:spcPts val="1600"/>
              </a:spcBef>
              <a:buClr>
                <a:srgbClr val="C0504D"/>
              </a:buClr>
              <a:buFont typeface="Wingdings" pitchFamily="2" charset="2"/>
              <a:buChar char="§"/>
            </a:pPr>
            <a:r>
              <a:rPr lang="en-GB" sz="1400" dirty="0">
                <a:solidFill>
                  <a:prstClr val="black"/>
                </a:solidFill>
                <a:latin typeface="Calibri"/>
              </a:rPr>
              <a:t>Extended protocols and gates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BFAF5-C3CD-47D4-BD50-BF1609AD5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176" y="2313231"/>
            <a:ext cx="3474720" cy="26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5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To keep a eye on</a:t>
            </a:r>
          </a:p>
        </p:txBody>
      </p:sp>
      <p:pic>
        <p:nvPicPr>
          <p:cNvPr id="21506" name="Picture 2" descr="8ce45308-9119-4bb0-a71b-cbc8198930d5@ooredoo">
            <a:extLst>
              <a:ext uri="{FF2B5EF4-FFF2-40B4-BE49-F238E27FC236}">
                <a16:creationId xmlns:a16="http://schemas.microsoft.com/office/drawing/2014/main" id="{AF395A62-DB36-4920-BFD4-F91DAC3F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0" y="762000"/>
            <a:ext cx="4206240" cy="58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84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Discussion points today….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3BD65B-92DB-4EC6-924D-218928C20BC2}"/>
              </a:ext>
            </a:extLst>
          </p:cNvPr>
          <p:cNvGrpSpPr/>
          <p:nvPr/>
        </p:nvGrpSpPr>
        <p:grpSpPr>
          <a:xfrm>
            <a:off x="1386615" y="1365250"/>
            <a:ext cx="9418320" cy="4497388"/>
            <a:chOff x="592137" y="1365250"/>
            <a:chExt cx="9418320" cy="4497388"/>
          </a:xfrm>
        </p:grpSpPr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81F9E10B-599C-4A20-B2C5-955A7B8C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1506165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Introduction to non-tangible products and their importance in business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5B898C6-161D-436C-86F8-BFAC05E76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37" y="1365250"/>
              <a:ext cx="9418320" cy="449738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108000" rIns="468000" bIns="108000">
              <a:noAutofit/>
            </a:bodyPr>
            <a:lstStyle/>
            <a:p>
              <a:pPr marL="265113" marR="0" lvl="0" indent="-265113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1E17EF56-A2E2-428C-BA89-6C6461FD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2572963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Strategies for successfully marketing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A978C191-0A46-44A7-BA33-7EBF8D90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3639761"/>
              <a:ext cx="859536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Best practices for managing, telecom expertise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7158F46A-F501-4244-9538-B814AB571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33" y="4706559"/>
              <a:ext cx="8595360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266700" indent="-266700" eaLnBrk="0" fontAlgn="base" hangingPunct="0">
                <a:spcBef>
                  <a:spcPct val="8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Success and failure stories</a:t>
              </a:r>
              <a:endParaRPr lang="en-GB" sz="20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62A207-3D19-4F12-909C-DD83983C8402}"/>
              </a:ext>
            </a:extLst>
          </p:cNvPr>
          <p:cNvSpPr txBox="1"/>
          <p:nvPr/>
        </p:nvSpPr>
        <p:spPr>
          <a:xfrm>
            <a:off x="1743444" y="1871925"/>
            <a:ext cx="9061491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No Inventory or minimal physical assets</a:t>
            </a:r>
          </a:p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Selling promises – Peace of mind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A61FF-746B-4FE6-8886-CF0EB9E538EF}"/>
              </a:ext>
            </a:extLst>
          </p:cNvPr>
          <p:cNvSpPr txBox="1"/>
          <p:nvPr/>
        </p:nvSpPr>
        <p:spPr>
          <a:xfrm>
            <a:off x="1743444" y="2989086"/>
            <a:ext cx="9061491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Systematic and consistent proof of value for money delivered</a:t>
            </a:r>
          </a:p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Living up to the promises made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4CF8E-7187-4471-A209-B152BF45A47D}"/>
              </a:ext>
            </a:extLst>
          </p:cNvPr>
          <p:cNvSpPr txBox="1"/>
          <p:nvPr/>
        </p:nvSpPr>
        <p:spPr>
          <a:xfrm>
            <a:off x="1743444" y="3982734"/>
            <a:ext cx="9061491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Customized offerings or personalized, very diverse catering to Segment of 1.</a:t>
            </a:r>
          </a:p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Simplified Find, Buy, 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DBCDC3-08AF-4396-B30F-AA43C1512E41}"/>
              </a:ext>
            </a:extLst>
          </p:cNvPr>
          <p:cNvSpPr txBox="1"/>
          <p:nvPr/>
        </p:nvSpPr>
        <p:spPr>
          <a:xfrm>
            <a:off x="1565029" y="5079864"/>
            <a:ext cx="9061491" cy="358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Airbnb, Uber, FB, Amazon, App Store, iTunes, iCloud, Netflix, Google, Salesforce</a:t>
            </a:r>
          </a:p>
          <a:p>
            <a:pPr marL="628650" lvl="1" indent="-171450">
              <a:buClr>
                <a:srgbClr val="ED1C2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ans" panose="020B0502040504020204" pitchFamily="34" charset="0"/>
              </a:rPr>
              <a:t>Nokia, Blackberry, Kodak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536B-8837-4A4C-9366-900438CFB839}"/>
              </a:ext>
            </a:extLst>
          </p:cNvPr>
          <p:cNvGrpSpPr/>
          <p:nvPr/>
        </p:nvGrpSpPr>
        <p:grpSpPr>
          <a:xfrm>
            <a:off x="8520742" y="3601820"/>
            <a:ext cx="2468880" cy="2286000"/>
            <a:chOff x="9111346" y="4337087"/>
            <a:chExt cx="1291654" cy="1352575"/>
          </a:xfrm>
        </p:grpSpPr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1E0E45FC-7D91-4982-B5D9-657EF9130D69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77" r="22121"/>
            <a:stretch/>
          </p:blipFill>
          <p:spPr bwMode="auto">
            <a:xfrm>
              <a:off x="9111346" y="4337087"/>
              <a:ext cx="1291654" cy="13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F874980A-AB5A-4DE7-BCEC-BAF1BEC9C784}"/>
                </a:ext>
              </a:extLst>
            </p:cNvPr>
            <p:cNvSpPr/>
            <p:nvPr/>
          </p:nvSpPr>
          <p:spPr>
            <a:xfrm>
              <a:off x="9241685" y="4778590"/>
              <a:ext cx="78906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</a:pPr>
              <a:r>
                <a:rPr lang="en-GB" b="1" i="1" dirty="0">
                  <a:ln w="1905"/>
                  <a:gradFill>
                    <a:gsLst>
                      <a:gs pos="0">
                        <a:srgbClr val="8A002D">
                          <a:shade val="20000"/>
                          <a:satMod val="200000"/>
                        </a:srgbClr>
                      </a:gs>
                      <a:gs pos="78000">
                        <a:srgbClr val="8A002D">
                          <a:tint val="90000"/>
                          <a:shade val="89000"/>
                          <a:satMod val="220000"/>
                        </a:srgbClr>
                      </a:gs>
                      <a:gs pos="100000">
                        <a:srgbClr val="8A002D">
                          <a:tint val="12000"/>
                          <a:satMod val="255000"/>
                        </a:srgb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Arial"/>
                  <a:cs typeface="Arial" pitchFamily="34" charset="0"/>
                </a:rPr>
                <a:t>Take away</a:t>
              </a:r>
              <a:endParaRPr lang="en-GB" b="1" dirty="0">
                <a:ln w="1905"/>
                <a:gradFill>
                  <a:gsLst>
                    <a:gs pos="0">
                      <a:srgbClr val="8A002D">
                        <a:shade val="20000"/>
                        <a:satMod val="200000"/>
                      </a:srgbClr>
                    </a:gs>
                    <a:gs pos="78000">
                      <a:srgbClr val="8A002D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8A002D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10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How to transform and why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814E8E-CB99-42AE-BCCD-E00EF4E3A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992" y="2255565"/>
            <a:ext cx="1860749" cy="1838754"/>
          </a:xfrm>
          <a:prstGeom prst="rect">
            <a:avLst/>
          </a:prstGeom>
        </p:spPr>
      </p:pic>
      <p:sp>
        <p:nvSpPr>
          <p:cNvPr id="42" name="Shape 177">
            <a:extLst>
              <a:ext uri="{FF2B5EF4-FFF2-40B4-BE49-F238E27FC236}">
                <a16:creationId xmlns:a16="http://schemas.microsoft.com/office/drawing/2014/main" id="{6830E885-93F7-4C6A-BC32-426ED5690900}"/>
              </a:ext>
            </a:extLst>
          </p:cNvPr>
          <p:cNvSpPr/>
          <p:nvPr/>
        </p:nvSpPr>
        <p:spPr>
          <a:xfrm>
            <a:off x="4996741" y="1637922"/>
            <a:ext cx="3358185" cy="299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265429" defTabSz="457200">
              <a:defRPr sz="9600" i="1">
                <a:solidFill>
                  <a:srgbClr val="91919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marL="265429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0">
                <a:solidFill>
                  <a:srgbClr val="000000"/>
                </a:solidFill>
              </a:defRPr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Digital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  <p:sp>
        <p:nvSpPr>
          <p:cNvPr id="43" name="Shape 178">
            <a:extLst>
              <a:ext uri="{FF2B5EF4-FFF2-40B4-BE49-F238E27FC236}">
                <a16:creationId xmlns:a16="http://schemas.microsoft.com/office/drawing/2014/main" id="{1398D41B-1CB0-4C33-8DF1-0A9AE97D7516}"/>
              </a:ext>
            </a:extLst>
          </p:cNvPr>
          <p:cNvSpPr/>
          <p:nvPr/>
        </p:nvSpPr>
        <p:spPr>
          <a:xfrm>
            <a:off x="3941477" y="1295103"/>
            <a:ext cx="338328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8"/>
                </a:moveTo>
                <a:cubicBezTo>
                  <a:pt x="7298" y="-5399"/>
                  <a:pt x="14498" y="-5215"/>
                  <a:pt x="21600" y="16201"/>
                </a:cubicBezTo>
              </a:path>
            </a:pathLst>
          </a:custGeom>
          <a:ln w="101600">
            <a:solidFill>
              <a:srgbClr val="A6AAA9"/>
            </a:solidFill>
            <a:miter lim="400000"/>
            <a:tailEnd type="triangle"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Shape 179">
            <a:extLst>
              <a:ext uri="{FF2B5EF4-FFF2-40B4-BE49-F238E27FC236}">
                <a16:creationId xmlns:a16="http://schemas.microsoft.com/office/drawing/2014/main" id="{7EBE2D7A-CB73-4F63-9FD9-30F878D5F1F4}"/>
              </a:ext>
            </a:extLst>
          </p:cNvPr>
          <p:cNvSpPr/>
          <p:nvPr/>
        </p:nvSpPr>
        <p:spPr>
          <a:xfrm>
            <a:off x="3913401" y="4751593"/>
            <a:ext cx="3291840" cy="54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extrusionOk="0">
                <a:moveTo>
                  <a:pt x="21600" y="1474"/>
                </a:moveTo>
                <a:cubicBezTo>
                  <a:pt x="14318" y="21600"/>
                  <a:pt x="7118" y="21109"/>
                  <a:pt x="0" y="0"/>
                </a:cubicBezTo>
              </a:path>
            </a:pathLst>
          </a:custGeom>
          <a:ln w="101600">
            <a:solidFill>
              <a:srgbClr val="ED1C24"/>
            </a:solidFill>
            <a:miter lim="400000"/>
            <a:tailEnd type="triangle"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Rounded Rectangle 86">
            <a:extLst>
              <a:ext uri="{FF2B5EF4-FFF2-40B4-BE49-F238E27FC236}">
                <a16:creationId xmlns:a16="http://schemas.microsoft.com/office/drawing/2014/main" id="{B281E56A-1F44-4485-810C-BC6DEB342B5A}"/>
              </a:ext>
            </a:extLst>
          </p:cNvPr>
          <p:cNvSpPr/>
          <p:nvPr/>
        </p:nvSpPr>
        <p:spPr>
          <a:xfrm>
            <a:off x="1589193" y="2342446"/>
            <a:ext cx="1371600" cy="365760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Processes</a:t>
            </a:r>
          </a:p>
        </p:txBody>
      </p:sp>
      <p:sp>
        <p:nvSpPr>
          <p:cNvPr id="46" name="Rounded Rectangle 87">
            <a:extLst>
              <a:ext uri="{FF2B5EF4-FFF2-40B4-BE49-F238E27FC236}">
                <a16:creationId xmlns:a16="http://schemas.microsoft.com/office/drawing/2014/main" id="{C0D21E6A-919B-4758-96D7-466EF1DB3F0C}"/>
              </a:ext>
            </a:extLst>
          </p:cNvPr>
          <p:cNvSpPr/>
          <p:nvPr/>
        </p:nvSpPr>
        <p:spPr>
          <a:xfrm>
            <a:off x="1589193" y="2817297"/>
            <a:ext cx="1371600" cy="365760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Work flow</a:t>
            </a:r>
          </a:p>
        </p:txBody>
      </p:sp>
      <p:sp>
        <p:nvSpPr>
          <p:cNvPr id="47" name="Rounded Rectangle 88">
            <a:extLst>
              <a:ext uri="{FF2B5EF4-FFF2-40B4-BE49-F238E27FC236}">
                <a16:creationId xmlns:a16="http://schemas.microsoft.com/office/drawing/2014/main" id="{46A9D500-BE32-4E50-A8FC-AE554E7B73D4}"/>
              </a:ext>
            </a:extLst>
          </p:cNvPr>
          <p:cNvSpPr/>
          <p:nvPr/>
        </p:nvSpPr>
        <p:spPr>
          <a:xfrm>
            <a:off x="1589193" y="3292147"/>
            <a:ext cx="1371600" cy="365760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Platforms</a:t>
            </a:r>
          </a:p>
        </p:txBody>
      </p:sp>
      <p:sp>
        <p:nvSpPr>
          <p:cNvPr id="48" name="Rounded Rectangle 22">
            <a:extLst>
              <a:ext uri="{FF2B5EF4-FFF2-40B4-BE49-F238E27FC236}">
                <a16:creationId xmlns:a16="http://schemas.microsoft.com/office/drawing/2014/main" id="{42D94C98-A32E-4B1F-A62F-7E9D5BA38FBD}"/>
              </a:ext>
            </a:extLst>
          </p:cNvPr>
          <p:cNvSpPr/>
          <p:nvPr/>
        </p:nvSpPr>
        <p:spPr>
          <a:xfrm>
            <a:off x="7247880" y="1798455"/>
            <a:ext cx="3108960" cy="465595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Asset light, Scalable</a:t>
            </a:r>
          </a:p>
        </p:txBody>
      </p:sp>
      <p:sp>
        <p:nvSpPr>
          <p:cNvPr id="49" name="Rounded Rectangle 23">
            <a:extLst>
              <a:ext uri="{FF2B5EF4-FFF2-40B4-BE49-F238E27FC236}">
                <a16:creationId xmlns:a16="http://schemas.microsoft.com/office/drawing/2014/main" id="{857B2CDF-9CA7-4F74-96EB-BAB0A721DD2C}"/>
              </a:ext>
            </a:extLst>
          </p:cNvPr>
          <p:cNvSpPr/>
          <p:nvPr/>
        </p:nvSpPr>
        <p:spPr>
          <a:xfrm>
            <a:off x="7247880" y="2622872"/>
            <a:ext cx="3108960" cy="465595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Future proof</a:t>
            </a:r>
          </a:p>
        </p:txBody>
      </p:sp>
      <p:sp>
        <p:nvSpPr>
          <p:cNvPr id="50" name="Rounded Rectangle 24">
            <a:extLst>
              <a:ext uri="{FF2B5EF4-FFF2-40B4-BE49-F238E27FC236}">
                <a16:creationId xmlns:a16="http://schemas.microsoft.com/office/drawing/2014/main" id="{774D1CC2-4BB1-4584-B848-7C68A4A3F537}"/>
              </a:ext>
            </a:extLst>
          </p:cNvPr>
          <p:cNvSpPr/>
          <p:nvPr/>
        </p:nvSpPr>
        <p:spPr>
          <a:xfrm>
            <a:off x="7247880" y="3447289"/>
            <a:ext cx="3108960" cy="465595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           Lower entry barrier Transportable</a:t>
            </a:r>
          </a:p>
        </p:txBody>
      </p:sp>
      <p:sp>
        <p:nvSpPr>
          <p:cNvPr id="51" name="Rounded Rectangle 25">
            <a:extLst>
              <a:ext uri="{FF2B5EF4-FFF2-40B4-BE49-F238E27FC236}">
                <a16:creationId xmlns:a16="http://schemas.microsoft.com/office/drawing/2014/main" id="{9A8E18FF-3A01-40D7-97A2-611227FC7CBC}"/>
              </a:ext>
            </a:extLst>
          </p:cNvPr>
          <p:cNvSpPr/>
          <p:nvPr/>
        </p:nvSpPr>
        <p:spPr>
          <a:xfrm>
            <a:off x="7247880" y="4271706"/>
            <a:ext cx="3108960" cy="465595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Data analytics</a:t>
            </a:r>
          </a:p>
        </p:txBody>
      </p:sp>
      <p:sp>
        <p:nvSpPr>
          <p:cNvPr id="52" name="Rounded Rectangle 26">
            <a:extLst>
              <a:ext uri="{FF2B5EF4-FFF2-40B4-BE49-F238E27FC236}">
                <a16:creationId xmlns:a16="http://schemas.microsoft.com/office/drawing/2014/main" id="{222D0B50-DAC9-4856-A97C-7520A62FE60B}"/>
              </a:ext>
            </a:extLst>
          </p:cNvPr>
          <p:cNvSpPr/>
          <p:nvPr/>
        </p:nvSpPr>
        <p:spPr>
          <a:xfrm>
            <a:off x="3053174" y="4271706"/>
            <a:ext cx="1635996" cy="365760"/>
          </a:xfrm>
          <a:prstGeom prst="roundRect">
            <a:avLst/>
          </a:prstGeom>
          <a:noFill/>
          <a:ln w="28575" cap="flat" cmpd="sng" algn="ctr">
            <a:solidFill>
              <a:srgbClr val="ED1C2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oredoo Heavy" panose="00000A00000000000000" pitchFamily="2" charset="0"/>
                <a:ea typeface="+mn-ea"/>
                <a:cs typeface="+mn-cs"/>
              </a:rPr>
              <a:t>Our touch points</a:t>
            </a:r>
          </a:p>
        </p:txBody>
      </p:sp>
      <p:pic>
        <p:nvPicPr>
          <p:cNvPr id="53" name="Picture 2" descr="Image result for scalable">
            <a:extLst>
              <a:ext uri="{FF2B5EF4-FFF2-40B4-BE49-F238E27FC236}">
                <a16:creationId xmlns:a16="http://schemas.microsoft.com/office/drawing/2014/main" id="{FE95AD40-6DBB-4A26-9592-F9737E18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19" y="1911157"/>
            <a:ext cx="260686" cy="26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black tight knot">
            <a:extLst>
              <a:ext uri="{FF2B5EF4-FFF2-40B4-BE49-F238E27FC236}">
                <a16:creationId xmlns:a16="http://schemas.microsoft.com/office/drawing/2014/main" id="{E87CF6B0-729D-4756-BA93-03BDFBA8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57" y="2786784"/>
            <a:ext cx="538093" cy="17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Image result for cloud  business icon">
            <a:extLst>
              <a:ext uri="{FF2B5EF4-FFF2-40B4-BE49-F238E27FC236}">
                <a16:creationId xmlns:a16="http://schemas.microsoft.com/office/drawing/2014/main" id="{7FA75D67-B587-4464-B77E-FD966E79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95" y="3475027"/>
            <a:ext cx="422616" cy="4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Image result for business building icon white background">
            <a:extLst>
              <a:ext uri="{FF2B5EF4-FFF2-40B4-BE49-F238E27FC236}">
                <a16:creationId xmlns:a16="http://schemas.microsoft.com/office/drawing/2014/main" id="{ABF1B029-CB9E-4BE9-8064-C811124D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43" y="3594884"/>
            <a:ext cx="85576" cy="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Image result for data analytics icon">
            <a:extLst>
              <a:ext uri="{FF2B5EF4-FFF2-40B4-BE49-F238E27FC236}">
                <a16:creationId xmlns:a16="http://schemas.microsoft.com/office/drawing/2014/main" id="{955D66A5-7F96-4E8D-B2BC-0E7963E52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22" y="4331265"/>
            <a:ext cx="314193" cy="31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9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What is going around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21DEDA-DC0B-4432-8988-D3A6D4B47C05}"/>
              </a:ext>
            </a:extLst>
          </p:cNvPr>
          <p:cNvGrpSpPr/>
          <p:nvPr/>
        </p:nvGrpSpPr>
        <p:grpSpPr>
          <a:xfrm>
            <a:off x="639233" y="1244912"/>
            <a:ext cx="10913535" cy="4906542"/>
            <a:chOff x="308781" y="1244912"/>
            <a:chExt cx="10913535" cy="49065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445C826-F0D2-4788-A2AD-A9D4A638A9FA}"/>
                </a:ext>
              </a:extLst>
            </p:cNvPr>
            <p:cNvGrpSpPr/>
            <p:nvPr/>
          </p:nvGrpSpPr>
          <p:grpSpPr>
            <a:xfrm>
              <a:off x="308781" y="1244912"/>
              <a:ext cx="2591265" cy="1988465"/>
              <a:chOff x="308781" y="1579957"/>
              <a:chExt cx="2591265" cy="1988465"/>
            </a:xfrm>
          </p:grpSpPr>
          <p:sp>
            <p:nvSpPr>
              <p:cNvPr id="13" name="Frame 12">
                <a:extLst>
                  <a:ext uri="{FF2B5EF4-FFF2-40B4-BE49-F238E27FC236}">
                    <a16:creationId xmlns:a16="http://schemas.microsoft.com/office/drawing/2014/main" id="{37A01D5A-2EB3-46F5-9733-96735A042645}"/>
                  </a:ext>
                </a:extLst>
              </p:cNvPr>
              <p:cNvSpPr/>
              <p:nvPr/>
            </p:nvSpPr>
            <p:spPr>
              <a:xfrm>
                <a:off x="404724" y="1792723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06C468-9051-460A-A046-E2F1E80079D7}"/>
                  </a:ext>
                </a:extLst>
              </p:cNvPr>
              <p:cNvSpPr/>
              <p:nvPr/>
            </p:nvSpPr>
            <p:spPr>
              <a:xfrm>
                <a:off x="308781" y="1579957"/>
                <a:ext cx="2399379" cy="1679656"/>
              </a:xfrm>
              <a:prstGeom prst="rect">
                <a:avLst/>
              </a:prstGeom>
              <a:blipFill>
                <a:blip r:embed="rId7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13D5AF7-A467-40DC-A697-AA85D702D714}"/>
                  </a:ext>
                </a:extLst>
              </p:cNvPr>
              <p:cNvSpPr/>
              <p:nvPr/>
            </p:nvSpPr>
            <p:spPr>
              <a:xfrm>
                <a:off x="502279" y="3260211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021D58-9281-495B-B7E6-EA50B52308E1}"/>
                </a:ext>
              </a:extLst>
            </p:cNvPr>
            <p:cNvGrpSpPr/>
            <p:nvPr/>
          </p:nvGrpSpPr>
          <p:grpSpPr>
            <a:xfrm>
              <a:off x="8631051" y="1244912"/>
              <a:ext cx="2591265" cy="1988465"/>
              <a:chOff x="308781" y="3767269"/>
              <a:chExt cx="2591265" cy="1988465"/>
            </a:xfrm>
          </p:grpSpPr>
          <p:sp>
            <p:nvSpPr>
              <p:cNvPr id="14" name="Frame 13">
                <a:extLst>
                  <a:ext uri="{FF2B5EF4-FFF2-40B4-BE49-F238E27FC236}">
                    <a16:creationId xmlns:a16="http://schemas.microsoft.com/office/drawing/2014/main" id="{F78C48CF-5163-40FD-8D47-991634C04134}"/>
                  </a:ext>
                </a:extLst>
              </p:cNvPr>
              <p:cNvSpPr/>
              <p:nvPr/>
            </p:nvSpPr>
            <p:spPr>
              <a:xfrm>
                <a:off x="404724" y="3980035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BF6E78-31A1-4570-AD8D-A9404D095A0D}"/>
                  </a:ext>
                </a:extLst>
              </p:cNvPr>
              <p:cNvSpPr/>
              <p:nvPr/>
            </p:nvSpPr>
            <p:spPr>
              <a:xfrm>
                <a:off x="308781" y="3767269"/>
                <a:ext cx="2399379" cy="1679656"/>
              </a:xfrm>
              <a:prstGeom prst="rect">
                <a:avLst/>
              </a:prstGeom>
              <a:blipFill>
                <a:blip r:embed="rId8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3F6A11C-2FA8-4BB3-9400-9B56D6612D16}"/>
                  </a:ext>
                </a:extLst>
              </p:cNvPr>
              <p:cNvSpPr/>
              <p:nvPr/>
            </p:nvSpPr>
            <p:spPr>
              <a:xfrm>
                <a:off x="502279" y="5447523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CBB4FB-BC30-4F50-81A8-2A0F479A9AD0}"/>
                </a:ext>
              </a:extLst>
            </p:cNvPr>
            <p:cNvGrpSpPr/>
            <p:nvPr/>
          </p:nvGrpSpPr>
          <p:grpSpPr>
            <a:xfrm>
              <a:off x="4469916" y="1244912"/>
              <a:ext cx="2591265" cy="1988465"/>
              <a:chOff x="4538843" y="1579957"/>
              <a:chExt cx="2591265" cy="1988465"/>
            </a:xfrm>
          </p:grpSpPr>
          <p:sp>
            <p:nvSpPr>
              <p:cNvPr id="15" name="Frame 14">
                <a:extLst>
                  <a:ext uri="{FF2B5EF4-FFF2-40B4-BE49-F238E27FC236}">
                    <a16:creationId xmlns:a16="http://schemas.microsoft.com/office/drawing/2014/main" id="{D03E9815-A762-4880-AAD4-0A0F43CC3408}"/>
                  </a:ext>
                </a:extLst>
              </p:cNvPr>
              <p:cNvSpPr/>
              <p:nvPr/>
            </p:nvSpPr>
            <p:spPr>
              <a:xfrm>
                <a:off x="4634786" y="1792723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481DD20-BDA2-4BD6-8634-AB764A2C6F66}"/>
                  </a:ext>
                </a:extLst>
              </p:cNvPr>
              <p:cNvSpPr/>
              <p:nvPr/>
            </p:nvSpPr>
            <p:spPr>
              <a:xfrm>
                <a:off x="4538843" y="1579957"/>
                <a:ext cx="2399379" cy="1679656"/>
              </a:xfrm>
              <a:prstGeom prst="rect">
                <a:avLst/>
              </a:prstGeom>
              <a:blipFill>
                <a:blip r:embed="rId9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E650B7B-0F38-48A2-8E98-D19FB7D550FD}"/>
                  </a:ext>
                </a:extLst>
              </p:cNvPr>
              <p:cNvSpPr/>
              <p:nvPr/>
            </p:nvSpPr>
            <p:spPr>
              <a:xfrm>
                <a:off x="4732341" y="3260211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5DF8A9-F122-4862-8709-3B9563B39BB4}"/>
                </a:ext>
              </a:extLst>
            </p:cNvPr>
            <p:cNvGrpSpPr/>
            <p:nvPr/>
          </p:nvGrpSpPr>
          <p:grpSpPr>
            <a:xfrm>
              <a:off x="308781" y="4162989"/>
              <a:ext cx="2591265" cy="1988465"/>
              <a:chOff x="4538843" y="3767269"/>
              <a:chExt cx="2591265" cy="1988465"/>
            </a:xfrm>
          </p:grpSpPr>
          <p:sp>
            <p:nvSpPr>
              <p:cNvPr id="19" name="Frame 18">
                <a:extLst>
                  <a:ext uri="{FF2B5EF4-FFF2-40B4-BE49-F238E27FC236}">
                    <a16:creationId xmlns:a16="http://schemas.microsoft.com/office/drawing/2014/main" id="{7149EAE1-756E-4155-8FE9-3F3393CF2343}"/>
                  </a:ext>
                </a:extLst>
              </p:cNvPr>
              <p:cNvSpPr/>
              <p:nvPr/>
            </p:nvSpPr>
            <p:spPr>
              <a:xfrm>
                <a:off x="4634786" y="3980035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CCFFDF-0D9B-4CEF-8EA5-23562EF152D1}"/>
                  </a:ext>
                </a:extLst>
              </p:cNvPr>
              <p:cNvSpPr/>
              <p:nvPr/>
            </p:nvSpPr>
            <p:spPr>
              <a:xfrm>
                <a:off x="4538843" y="3767269"/>
                <a:ext cx="2399379" cy="1679656"/>
              </a:xfrm>
              <a:prstGeom prst="rect">
                <a:avLst/>
              </a:prstGeom>
              <a:blipFill>
                <a:blip r:embed="rId10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24D43C-B035-4233-BE7E-4992AD9BB2C4}"/>
                  </a:ext>
                </a:extLst>
              </p:cNvPr>
              <p:cNvSpPr/>
              <p:nvPr/>
            </p:nvSpPr>
            <p:spPr>
              <a:xfrm>
                <a:off x="4732341" y="5447523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AC7689-526E-46A8-B1AB-C2FE92FDBB3A}"/>
                </a:ext>
              </a:extLst>
            </p:cNvPr>
            <p:cNvGrpSpPr/>
            <p:nvPr/>
          </p:nvGrpSpPr>
          <p:grpSpPr>
            <a:xfrm>
              <a:off x="4469916" y="4162989"/>
              <a:ext cx="2591265" cy="1988465"/>
              <a:chOff x="8768905" y="1579957"/>
              <a:chExt cx="2591265" cy="1988465"/>
            </a:xfrm>
          </p:grpSpPr>
          <p:sp>
            <p:nvSpPr>
              <p:cNvPr id="23" name="Frame 22">
                <a:extLst>
                  <a:ext uri="{FF2B5EF4-FFF2-40B4-BE49-F238E27FC236}">
                    <a16:creationId xmlns:a16="http://schemas.microsoft.com/office/drawing/2014/main" id="{4A0135C7-9E81-49D3-AAC8-0FD4A5447EAD}"/>
                  </a:ext>
                </a:extLst>
              </p:cNvPr>
              <p:cNvSpPr/>
              <p:nvPr/>
            </p:nvSpPr>
            <p:spPr>
              <a:xfrm>
                <a:off x="8864848" y="1792723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25C776-6B70-4D33-AE3D-D990DB5B769B}"/>
                  </a:ext>
                </a:extLst>
              </p:cNvPr>
              <p:cNvSpPr/>
              <p:nvPr/>
            </p:nvSpPr>
            <p:spPr>
              <a:xfrm>
                <a:off x="8768905" y="1579957"/>
                <a:ext cx="2399379" cy="1679656"/>
              </a:xfrm>
              <a:prstGeom prst="rect">
                <a:avLst/>
              </a:prstGeom>
              <a:blipFill>
                <a:blip r:embed="rId11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8F5E6FE-6349-4E3B-8B5C-34C269F624A3}"/>
                  </a:ext>
                </a:extLst>
              </p:cNvPr>
              <p:cNvSpPr/>
              <p:nvPr/>
            </p:nvSpPr>
            <p:spPr>
              <a:xfrm>
                <a:off x="8962404" y="3260211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3FB4C4-F2E0-4454-A969-E341C69AF51A}"/>
                </a:ext>
              </a:extLst>
            </p:cNvPr>
            <p:cNvGrpSpPr/>
            <p:nvPr/>
          </p:nvGrpSpPr>
          <p:grpSpPr>
            <a:xfrm>
              <a:off x="8631051" y="4162989"/>
              <a:ext cx="2591265" cy="1988465"/>
              <a:chOff x="8768905" y="3767269"/>
              <a:chExt cx="2591265" cy="1988465"/>
            </a:xfrm>
          </p:grpSpPr>
          <p:sp>
            <p:nvSpPr>
              <p:cNvPr id="27" name="Frame 26">
                <a:extLst>
                  <a:ext uri="{FF2B5EF4-FFF2-40B4-BE49-F238E27FC236}">
                    <a16:creationId xmlns:a16="http://schemas.microsoft.com/office/drawing/2014/main" id="{60A8C37B-2412-4405-B8FE-95BE07E6AF33}"/>
                  </a:ext>
                </a:extLst>
              </p:cNvPr>
              <p:cNvSpPr/>
              <p:nvPr/>
            </p:nvSpPr>
            <p:spPr>
              <a:xfrm>
                <a:off x="8864848" y="3980035"/>
                <a:ext cx="2495322" cy="1775699"/>
              </a:xfrm>
              <a:prstGeom prst="frame">
                <a:avLst>
                  <a:gd name="adj1" fmla="val 545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F63003D-46C9-4918-8F5F-D691DEE98320}"/>
                  </a:ext>
                </a:extLst>
              </p:cNvPr>
              <p:cNvSpPr/>
              <p:nvPr/>
            </p:nvSpPr>
            <p:spPr>
              <a:xfrm>
                <a:off x="8768905" y="3767269"/>
                <a:ext cx="2399379" cy="1679656"/>
              </a:xfrm>
              <a:prstGeom prst="rect">
                <a:avLst/>
              </a:prstGeom>
              <a:blipFill>
                <a:blip r:embed="rId12"/>
                <a:srcRect/>
                <a:stretch>
                  <a:fillRect t="-4000" b="-4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E52796B-415F-466A-ACE1-C9B9FAFCC004}"/>
                  </a:ext>
                </a:extLst>
              </p:cNvPr>
              <p:cNvSpPr/>
              <p:nvPr/>
            </p:nvSpPr>
            <p:spPr>
              <a:xfrm>
                <a:off x="8962404" y="5447523"/>
                <a:ext cx="2301824" cy="210777"/>
              </a:xfrm>
              <a:custGeom>
                <a:avLst/>
                <a:gdLst>
                  <a:gd name="connsiteX0" fmla="*/ 0 w 2301824"/>
                  <a:gd name="connsiteY0" fmla="*/ 0 h 210777"/>
                  <a:gd name="connsiteX1" fmla="*/ 2301824 w 2301824"/>
                  <a:gd name="connsiteY1" fmla="*/ 0 h 210777"/>
                  <a:gd name="connsiteX2" fmla="*/ 2301824 w 2301824"/>
                  <a:gd name="connsiteY2" fmla="*/ 210777 h 210777"/>
                  <a:gd name="connsiteX3" fmla="*/ 0 w 2301824"/>
                  <a:gd name="connsiteY3" fmla="*/ 210777 h 210777"/>
                  <a:gd name="connsiteX4" fmla="*/ 0 w 2301824"/>
                  <a:gd name="connsiteY4" fmla="*/ 0 h 21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1824" h="210777">
                    <a:moveTo>
                      <a:pt x="0" y="0"/>
                    </a:moveTo>
                    <a:lnTo>
                      <a:pt x="2301824" y="0"/>
                    </a:lnTo>
                    <a:lnTo>
                      <a:pt x="2301824" y="210777"/>
                    </a:lnTo>
                    <a:lnTo>
                      <a:pt x="0" y="21077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34290" rIns="91440" bIns="34290" numCol="1" spcCol="1270" anchor="ctr" anchorCtr="0">
                <a:noAutofit/>
              </a:bodyPr>
              <a:lstStyle/>
              <a:p>
                <a:pPr marL="0" lvl="0" indent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3109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0" y="-82192"/>
            <a:ext cx="12192000" cy="9144000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3"/>
          <p:cNvGrpSpPr>
            <a:grpSpLocks/>
          </p:cNvGrpSpPr>
          <p:nvPr/>
        </p:nvGrpSpPr>
        <p:grpSpPr bwMode="auto">
          <a:xfrm>
            <a:off x="203200" y="4094845"/>
            <a:ext cx="10728960" cy="2682240"/>
            <a:chOff x="96" y="2640"/>
            <a:chExt cx="5280" cy="1536"/>
          </a:xfrm>
        </p:grpSpPr>
        <p:sp>
          <p:nvSpPr>
            <p:cNvPr id="45" name="AutoShape 4"/>
            <p:cNvSpPr>
              <a:spLocks noChangeArrowheads="1"/>
            </p:cNvSpPr>
            <p:nvPr/>
          </p:nvSpPr>
          <p:spPr bwMode="auto">
            <a:xfrm>
              <a:off x="2496" y="3504"/>
              <a:ext cx="720" cy="559"/>
            </a:xfrm>
            <a:prstGeom prst="chevron">
              <a:avLst>
                <a:gd name="adj" fmla="val 35000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2544" y="3645"/>
              <a:ext cx="640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Apps</a:t>
              </a:r>
            </a:p>
          </p:txBody>
        </p:sp>
        <p:sp>
          <p:nvSpPr>
            <p:cNvPr id="47" name="Text Box 6"/>
            <p:cNvSpPr txBox="1">
              <a:spLocks noChangeArrowheads="1"/>
            </p:cNvSpPr>
            <p:nvPr/>
          </p:nvSpPr>
          <p:spPr bwMode="auto">
            <a:xfrm>
              <a:off x="96" y="2880"/>
              <a:ext cx="2304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121917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en-US" sz="2400" kern="0">
                  <a:solidFill>
                    <a:srgbClr val="FFFFFF"/>
                  </a:solidFill>
                  <a:latin typeface="Verdana" panose="020B0604030504040204" pitchFamily="34" charset="0"/>
                  <a:cs typeface="Arial" panose="020B0604020202020204" pitchFamily="34" charset="0"/>
                </a:rPr>
                <a:t>Has expanded as a result of new products &amp; services being introduced</a:t>
              </a:r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1536" y="2640"/>
              <a:ext cx="3840" cy="1536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FFFFFF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AutoShape 8"/>
            <p:cNvSpPr>
              <a:spLocks noChangeArrowheads="1"/>
            </p:cNvSpPr>
            <p:nvPr/>
          </p:nvSpPr>
          <p:spPr bwMode="auto">
            <a:xfrm>
              <a:off x="3024" y="3504"/>
              <a:ext cx="720" cy="559"/>
            </a:xfrm>
            <a:prstGeom prst="chevron">
              <a:avLst>
                <a:gd name="adj" fmla="val 32500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3024" y="3600"/>
              <a:ext cx="612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Creators</a:t>
              </a:r>
            </a:p>
          </p:txBody>
        </p:sp>
        <p:sp>
          <p:nvSpPr>
            <p:cNvPr id="51" name="AutoShape 10"/>
            <p:cNvSpPr>
              <a:spLocks noChangeArrowheads="1"/>
            </p:cNvSpPr>
            <p:nvPr/>
          </p:nvSpPr>
          <p:spPr bwMode="auto">
            <a:xfrm>
              <a:off x="3504" y="3504"/>
              <a:ext cx="720" cy="559"/>
            </a:xfrm>
            <a:prstGeom prst="chevron">
              <a:avLst>
                <a:gd name="adj" fmla="val 32500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2" y="3600"/>
              <a:ext cx="612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Aggregators</a:t>
              </a:r>
            </a:p>
          </p:txBody>
        </p:sp>
        <p:sp>
          <p:nvSpPr>
            <p:cNvPr id="53" name="AutoShape 12"/>
            <p:cNvSpPr>
              <a:spLocks noChangeArrowheads="1"/>
            </p:cNvSpPr>
            <p:nvPr/>
          </p:nvSpPr>
          <p:spPr bwMode="auto">
            <a:xfrm>
              <a:off x="3984" y="3504"/>
              <a:ext cx="720" cy="559"/>
            </a:xfrm>
            <a:prstGeom prst="chevron">
              <a:avLst>
                <a:gd name="adj" fmla="val 32500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3984" y="3658"/>
              <a:ext cx="671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</a:t>
              </a:r>
            </a:p>
          </p:txBody>
        </p:sp>
      </p:grpSp>
      <p:grpSp>
        <p:nvGrpSpPr>
          <p:cNvPr id="55" name="Group 14"/>
          <p:cNvGrpSpPr>
            <a:grpSpLocks/>
          </p:cNvGrpSpPr>
          <p:nvPr/>
        </p:nvGrpSpPr>
        <p:grpSpPr bwMode="auto">
          <a:xfrm>
            <a:off x="5689600" y="2977253"/>
            <a:ext cx="5384800" cy="1016001"/>
            <a:chOff x="2688" y="2064"/>
            <a:chExt cx="2544" cy="480"/>
          </a:xfrm>
        </p:grpSpPr>
        <p:sp>
          <p:nvSpPr>
            <p:cNvPr id="56" name="AutoShape 15"/>
            <p:cNvSpPr>
              <a:spLocks noChangeArrowheads="1"/>
            </p:cNvSpPr>
            <p:nvPr/>
          </p:nvSpPr>
          <p:spPr bwMode="auto">
            <a:xfrm>
              <a:off x="2688" y="2064"/>
              <a:ext cx="624" cy="480"/>
            </a:xfrm>
            <a:prstGeom prst="homePlate">
              <a:avLst>
                <a:gd name="adj" fmla="val 325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AutoShape 16"/>
            <p:cNvSpPr>
              <a:spLocks noChangeArrowheads="1"/>
            </p:cNvSpPr>
            <p:nvPr/>
          </p:nvSpPr>
          <p:spPr bwMode="auto">
            <a:xfrm>
              <a:off x="3168" y="2064"/>
              <a:ext cx="624" cy="480"/>
            </a:xfrm>
            <a:prstGeom prst="chevron">
              <a:avLst>
                <a:gd name="adj" fmla="val 32500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AutoShape 17"/>
            <p:cNvSpPr>
              <a:spLocks noChangeArrowheads="1"/>
            </p:cNvSpPr>
            <p:nvPr/>
          </p:nvSpPr>
          <p:spPr bwMode="auto">
            <a:xfrm>
              <a:off x="3648" y="2064"/>
              <a:ext cx="624" cy="480"/>
            </a:xfrm>
            <a:prstGeom prst="chevron">
              <a:avLst>
                <a:gd name="adj" fmla="val 3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AutoShape 18"/>
            <p:cNvSpPr>
              <a:spLocks noChangeArrowheads="1"/>
            </p:cNvSpPr>
            <p:nvPr/>
          </p:nvSpPr>
          <p:spPr bwMode="auto">
            <a:xfrm>
              <a:off x="4608" y="2064"/>
              <a:ext cx="624" cy="480"/>
            </a:xfrm>
            <a:prstGeom prst="chevron">
              <a:avLst>
                <a:gd name="adj" fmla="val 325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 Box 19"/>
            <p:cNvSpPr txBox="1">
              <a:spLocks noChangeArrowheads="1"/>
            </p:cNvSpPr>
            <p:nvPr/>
          </p:nvSpPr>
          <p:spPr bwMode="auto">
            <a:xfrm>
              <a:off x="2688" y="2160"/>
              <a:ext cx="57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Management</a:t>
              </a:r>
              <a:endParaRPr lang="en-GB" altLang="en-US" sz="1200" ker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3264" y="2112"/>
              <a:ext cx="52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</a:t>
              </a:r>
            </a:p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Offering</a:t>
              </a:r>
              <a:endParaRPr lang="en-GB" alt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" name="Text Box 21"/>
            <p:cNvSpPr txBox="1">
              <a:spLocks noChangeArrowheads="1"/>
            </p:cNvSpPr>
            <p:nvPr/>
          </p:nvSpPr>
          <p:spPr bwMode="auto">
            <a:xfrm>
              <a:off x="3744" y="2160"/>
              <a:ext cx="48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Brand &amp; Marketing</a:t>
              </a:r>
              <a:endParaRPr lang="en-GB" altLang="en-US" sz="1200" ker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4" name="AutoShape 23"/>
            <p:cNvSpPr>
              <a:spLocks noChangeArrowheads="1"/>
            </p:cNvSpPr>
            <p:nvPr/>
          </p:nvSpPr>
          <p:spPr bwMode="auto">
            <a:xfrm>
              <a:off x="4128" y="2064"/>
              <a:ext cx="624" cy="480"/>
            </a:xfrm>
            <a:prstGeom prst="chevron">
              <a:avLst>
                <a:gd name="adj" fmla="val 32500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4224" y="2160"/>
              <a:ext cx="528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Service</a:t>
              </a:r>
            </a:p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endParaRPr lang="en-GB" alt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4704" y="2160"/>
              <a:ext cx="48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altLang="en-US" sz="12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 Care</a:t>
              </a:r>
              <a:endParaRPr lang="en-GB" alt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1117600" y="1351646"/>
            <a:ext cx="9956800" cy="3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2767" tIns="61384" rIns="122767" bIns="61384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 sz="1333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28"/>
          <p:cNvGrpSpPr>
            <a:grpSpLocks/>
          </p:cNvGrpSpPr>
          <p:nvPr/>
        </p:nvGrpSpPr>
        <p:grpSpPr bwMode="auto">
          <a:xfrm>
            <a:off x="203200" y="109608"/>
            <a:ext cx="9997440" cy="2804160"/>
            <a:chOff x="96" y="576"/>
            <a:chExt cx="4800" cy="1488"/>
          </a:xfrm>
        </p:grpSpPr>
        <p:sp>
          <p:nvSpPr>
            <p:cNvPr id="70" name="AutoShape 29"/>
            <p:cNvSpPr>
              <a:spLocks noChangeArrowheads="1"/>
            </p:cNvSpPr>
            <p:nvPr/>
          </p:nvSpPr>
          <p:spPr bwMode="auto">
            <a:xfrm>
              <a:off x="1728" y="624"/>
              <a:ext cx="624" cy="480"/>
            </a:xfrm>
            <a:prstGeom prst="homePlate">
              <a:avLst>
                <a:gd name="adj" fmla="val 325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AutoShape 30"/>
            <p:cNvSpPr>
              <a:spLocks noChangeArrowheads="1"/>
            </p:cNvSpPr>
            <p:nvPr/>
          </p:nvSpPr>
          <p:spPr bwMode="auto">
            <a:xfrm>
              <a:off x="2160" y="624"/>
              <a:ext cx="672" cy="480"/>
            </a:xfrm>
            <a:prstGeom prst="chevron">
              <a:avLst>
                <a:gd name="adj" fmla="val 35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AutoShape 31"/>
            <p:cNvSpPr>
              <a:spLocks noChangeArrowheads="1"/>
            </p:cNvSpPr>
            <p:nvPr/>
          </p:nvSpPr>
          <p:spPr bwMode="auto">
            <a:xfrm>
              <a:off x="2640" y="624"/>
              <a:ext cx="672" cy="480"/>
            </a:xfrm>
            <a:prstGeom prst="chevron">
              <a:avLst>
                <a:gd name="adj" fmla="val 35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AutoShape 32"/>
            <p:cNvSpPr>
              <a:spLocks noChangeArrowheads="1"/>
            </p:cNvSpPr>
            <p:nvPr/>
          </p:nvSpPr>
          <p:spPr bwMode="auto">
            <a:xfrm>
              <a:off x="3120" y="624"/>
              <a:ext cx="672" cy="480"/>
            </a:xfrm>
            <a:prstGeom prst="chevron">
              <a:avLst>
                <a:gd name="adj" fmla="val 35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AutoShape 33"/>
            <p:cNvSpPr>
              <a:spLocks noChangeArrowheads="1"/>
            </p:cNvSpPr>
            <p:nvPr/>
          </p:nvSpPr>
          <p:spPr bwMode="auto">
            <a:xfrm>
              <a:off x="3600" y="624"/>
              <a:ext cx="672" cy="480"/>
            </a:xfrm>
            <a:prstGeom prst="chevron">
              <a:avLst>
                <a:gd name="adj" fmla="val 35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3648" y="624"/>
              <a:ext cx="612" cy="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Hosting of Application &amp; Content</a:t>
              </a:r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2208" y="720"/>
              <a:ext cx="61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Build</a:t>
              </a:r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2688" y="720"/>
              <a:ext cx="61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O&amp;M</a:t>
              </a:r>
            </a:p>
          </p:txBody>
        </p:sp>
        <p:sp>
          <p:nvSpPr>
            <p:cNvPr id="78" name="Rectangle 37"/>
            <p:cNvSpPr>
              <a:spLocks noChangeArrowheads="1"/>
            </p:cNvSpPr>
            <p:nvPr/>
          </p:nvSpPr>
          <p:spPr bwMode="auto">
            <a:xfrm>
              <a:off x="1680" y="720"/>
              <a:ext cx="612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Design</a:t>
              </a:r>
            </a:p>
          </p:txBody>
        </p:sp>
        <p:sp>
          <p:nvSpPr>
            <p:cNvPr id="79" name="Rectangle 38"/>
            <p:cNvSpPr>
              <a:spLocks noChangeArrowheads="1"/>
            </p:cNvSpPr>
            <p:nvPr/>
          </p:nvSpPr>
          <p:spPr bwMode="auto">
            <a:xfrm>
              <a:off x="3216" y="720"/>
              <a:ext cx="57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2767" tIns="61384" rIns="122767" bIns="61384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1333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Integrators</a:t>
              </a:r>
            </a:p>
          </p:txBody>
        </p:sp>
        <p:sp>
          <p:nvSpPr>
            <p:cNvPr id="80" name="Text Box 39"/>
            <p:cNvSpPr txBox="1">
              <a:spLocks noChangeArrowheads="1"/>
            </p:cNvSpPr>
            <p:nvPr/>
          </p:nvSpPr>
          <p:spPr bwMode="auto">
            <a:xfrm>
              <a:off x="96" y="1056"/>
              <a:ext cx="1776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121917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en-US" sz="2400" kern="0" dirty="0">
                  <a:solidFill>
                    <a:srgbClr val="FFFFFF"/>
                  </a:solidFill>
                  <a:latin typeface="Verdana" panose="020B0604030504040204" pitchFamily="34" charset="0"/>
                  <a:cs typeface="Arial" panose="020B0604020202020204" pitchFamily="34" charset="0"/>
                </a:rPr>
                <a:t>… New network competencies</a:t>
              </a: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064" y="1152"/>
              <a:ext cx="1776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en-US" sz="24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management</a:t>
              </a:r>
            </a:p>
          </p:txBody>
        </p:sp>
        <p:sp>
          <p:nvSpPr>
            <p:cNvPr id="82" name="AutoShape 41"/>
            <p:cNvSpPr>
              <a:spLocks noChangeArrowheads="1"/>
            </p:cNvSpPr>
            <p:nvPr/>
          </p:nvSpPr>
          <p:spPr bwMode="auto">
            <a:xfrm rot="10800000">
              <a:off x="960" y="576"/>
              <a:ext cx="3936" cy="1488"/>
            </a:xfrm>
            <a:prstGeom prst="triangle">
              <a:avLst>
                <a:gd name="adj" fmla="val 50000"/>
              </a:avLst>
            </a:prstGeom>
            <a:noFill/>
            <a:ln w="28575" cap="rnd">
              <a:solidFill>
                <a:srgbClr val="FFFFFF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Text Box 40"/>
          <p:cNvSpPr txBox="1">
            <a:spLocks noChangeArrowheads="1"/>
          </p:cNvSpPr>
          <p:nvPr/>
        </p:nvSpPr>
        <p:spPr bwMode="auto">
          <a:xfrm>
            <a:off x="5294619" y="5114237"/>
            <a:ext cx="375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monetization</a:t>
            </a:r>
          </a:p>
        </p:txBody>
      </p:sp>
      <p:sp>
        <p:nvSpPr>
          <p:cNvPr id="85" name="Text Box 26"/>
          <p:cNvSpPr txBox="1">
            <a:spLocks noChangeArrowheads="1"/>
          </p:cNvSpPr>
          <p:nvPr/>
        </p:nvSpPr>
        <p:spPr bwMode="auto">
          <a:xfrm>
            <a:off x="406400" y="3190394"/>
            <a:ext cx="4267200" cy="37965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09585">
              <a:spcBef>
                <a:spcPct val="50000"/>
              </a:spcBef>
            </a:pPr>
            <a:r>
              <a:rPr lang="en-US" altLang="en-US" sz="1867" dirty="0">
                <a:solidFill>
                  <a:prstClr val="black"/>
                </a:solidFill>
                <a:latin typeface="Verdana" panose="020B0604030504040204" pitchFamily="34" charset="0"/>
              </a:rPr>
              <a:t>Shift of the original value chain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D446E529-D440-45DA-AA23-2C29C2366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Value chain shift</a:t>
            </a:r>
          </a:p>
        </p:txBody>
      </p:sp>
    </p:spTree>
    <p:extLst>
      <p:ext uri="{BB962C8B-B14F-4D97-AF65-F5344CB8AC3E}">
        <p14:creationId xmlns:p14="http://schemas.microsoft.com/office/powerpoint/2010/main" val="382350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Strategies to market non-tangible products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15F6B7D-CA0A-471E-87C9-33C5F686402C}"/>
              </a:ext>
            </a:extLst>
          </p:cNvPr>
          <p:cNvGrpSpPr/>
          <p:nvPr/>
        </p:nvGrpSpPr>
        <p:grpSpPr>
          <a:xfrm>
            <a:off x="1217023" y="1493200"/>
            <a:ext cx="9187793" cy="4238179"/>
            <a:chOff x="1290021" y="1355468"/>
            <a:chExt cx="8874942" cy="4093868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452A20B-4213-456F-9AEC-13A8656E0CF7}"/>
                </a:ext>
              </a:extLst>
            </p:cNvPr>
            <p:cNvSpPr txBox="1"/>
            <p:nvPr/>
          </p:nvSpPr>
          <p:spPr>
            <a:xfrm>
              <a:off x="1431950" y="4943932"/>
              <a:ext cx="3508484" cy="5054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221E20"/>
                  </a:solidFill>
                  <a:latin typeface="Noto Sans" panose="020B0502040504020204" pitchFamily="34" charset="0"/>
                  <a:ea typeface="Cambria" panose="02040503050406030204" pitchFamily="18" charset="0"/>
                  <a:cs typeface="Arial" charset="0"/>
                </a:rPr>
                <a:t>Understand latent needs of the Market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B47F8-51B7-4BC0-87CD-2A4336C2FC2C}"/>
                </a:ext>
              </a:extLst>
            </p:cNvPr>
            <p:cNvSpPr txBox="1"/>
            <p:nvPr/>
          </p:nvSpPr>
          <p:spPr>
            <a:xfrm>
              <a:off x="1290021" y="3556731"/>
              <a:ext cx="2481021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Build Trust on the brand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2354384-1377-4F08-A97D-61435C2CE451}"/>
                </a:ext>
              </a:extLst>
            </p:cNvPr>
            <p:cNvSpPr txBox="1"/>
            <p:nvPr/>
          </p:nvSpPr>
          <p:spPr>
            <a:xfrm>
              <a:off x="1385583" y="2143941"/>
              <a:ext cx="2984612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Create Market differentiation 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8ECCB21-6240-423B-9D5A-B3D40D121D58}"/>
                </a:ext>
              </a:extLst>
            </p:cNvPr>
            <p:cNvSpPr txBox="1"/>
            <p:nvPr/>
          </p:nvSpPr>
          <p:spPr>
            <a:xfrm>
              <a:off x="5492744" y="1355468"/>
              <a:ext cx="2955379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Demystify the product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F6DC3E2-FD44-44A4-BBFC-038F3BBD175B}"/>
                </a:ext>
              </a:extLst>
            </p:cNvPr>
            <p:cNvSpPr txBox="1"/>
            <p:nvPr/>
          </p:nvSpPr>
          <p:spPr>
            <a:xfrm>
              <a:off x="6493662" y="2153041"/>
              <a:ext cx="2774585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Have Clear USP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F76CD01B-6922-463F-A879-7FC07677D076}"/>
                </a:ext>
              </a:extLst>
            </p:cNvPr>
            <p:cNvSpPr txBox="1"/>
            <p:nvPr/>
          </p:nvSpPr>
          <p:spPr>
            <a:xfrm>
              <a:off x="7615552" y="3571356"/>
              <a:ext cx="2549411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Create Testimonials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89353694-26DF-4019-868B-B77D823A3A8D}"/>
                </a:ext>
              </a:extLst>
            </p:cNvPr>
            <p:cNvSpPr txBox="1"/>
            <p:nvPr/>
          </p:nvSpPr>
          <p:spPr>
            <a:xfrm>
              <a:off x="7109243" y="4950047"/>
              <a:ext cx="2230822" cy="297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latin typeface="Gill Sans MT" panose="020B0502020104020203" pitchFamily="34" charset="0"/>
                  <a:ea typeface="Cambria" panose="02040503050406030204" pitchFamily="18" charset="0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221E20"/>
                  </a:solidFill>
                  <a:latin typeface="Noto Sans" panose="020B0502040504020204" pitchFamily="34" charset="0"/>
                  <a:cs typeface="Arial" charset="0"/>
                </a:rPr>
                <a:t>Be Future proof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3AFC97B-7F09-4B75-A63B-3DD859CB3A35}"/>
              </a:ext>
            </a:extLst>
          </p:cNvPr>
          <p:cNvGrpSpPr/>
          <p:nvPr/>
        </p:nvGrpSpPr>
        <p:grpSpPr>
          <a:xfrm>
            <a:off x="4908161" y="2706341"/>
            <a:ext cx="2410593" cy="2410591"/>
            <a:chOff x="4815210" y="2611112"/>
            <a:chExt cx="2646150" cy="2646149"/>
          </a:xfrm>
          <a:solidFill>
            <a:srgbClr val="FFFFFF">
              <a:lumMod val="95000"/>
            </a:srgbClr>
          </a:solidFill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92909A-58D8-4E82-BF9C-6751386DE630}"/>
                </a:ext>
              </a:extLst>
            </p:cNvPr>
            <p:cNvSpPr/>
            <p:nvPr/>
          </p:nvSpPr>
          <p:spPr>
            <a:xfrm>
              <a:off x="4815210" y="2611112"/>
              <a:ext cx="2646150" cy="26461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"/>
                <a:ea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0B89D10-F1DC-45A7-9051-AA3F47D7E097}"/>
                </a:ext>
              </a:extLst>
            </p:cNvPr>
            <p:cNvSpPr txBox="1"/>
            <p:nvPr/>
          </p:nvSpPr>
          <p:spPr>
            <a:xfrm>
              <a:off x="4892931" y="3446967"/>
              <a:ext cx="2412976" cy="7119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Noto Sans" panose="020B0502040504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Non Tangible Product</a:t>
              </a:r>
            </a:p>
          </p:txBody>
        </p:sp>
      </p:grpSp>
      <p:sp>
        <p:nvSpPr>
          <p:cNvPr id="201" name="Freeform 5">
            <a:extLst>
              <a:ext uri="{FF2B5EF4-FFF2-40B4-BE49-F238E27FC236}">
                <a16:creationId xmlns:a16="http://schemas.microsoft.com/office/drawing/2014/main" id="{11CB8B7E-5E68-40A7-BCC6-1AF4798527F0}"/>
              </a:ext>
            </a:extLst>
          </p:cNvPr>
          <p:cNvSpPr/>
          <p:nvPr/>
        </p:nvSpPr>
        <p:spPr>
          <a:xfrm>
            <a:off x="4087398" y="1926793"/>
            <a:ext cx="3916674" cy="3919241"/>
          </a:xfrm>
          <a:prstGeom prst="blockArc">
            <a:avLst>
              <a:gd name="adj1" fmla="val 8109150"/>
              <a:gd name="adj2" fmla="val 2480457"/>
              <a:gd name="adj3" fmla="val 476"/>
            </a:avLst>
          </a:prstGeom>
          <a:solidFill>
            <a:srgbClr val="DFDF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0CDA9E0-BC2F-49D1-8EFB-8C222E6CA22B}"/>
              </a:ext>
            </a:extLst>
          </p:cNvPr>
          <p:cNvSpPr/>
          <p:nvPr/>
        </p:nvSpPr>
        <p:spPr>
          <a:xfrm rot="10800000" flipV="1">
            <a:off x="5657034" y="1559133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F668EA2-7410-488D-8D54-74F0366986D5}"/>
              </a:ext>
            </a:extLst>
          </p:cNvPr>
          <p:cNvSpPr/>
          <p:nvPr/>
        </p:nvSpPr>
        <p:spPr>
          <a:xfrm rot="10800000" flipV="1">
            <a:off x="3758966" y="3451844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40096D12-2B4C-42D2-83D2-8B6DAA8C6930}"/>
              </a:ext>
            </a:extLst>
          </p:cNvPr>
          <p:cNvSpPr/>
          <p:nvPr/>
        </p:nvSpPr>
        <p:spPr>
          <a:xfrm rot="10800000" flipV="1">
            <a:off x="4315432" y="4792222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873CF45-4292-459C-BA5E-16C865B685A9}"/>
              </a:ext>
            </a:extLst>
          </p:cNvPr>
          <p:cNvGrpSpPr/>
          <p:nvPr/>
        </p:nvGrpSpPr>
        <p:grpSpPr>
          <a:xfrm>
            <a:off x="7548823" y="3451478"/>
            <a:ext cx="918102" cy="918101"/>
            <a:chOff x="8035878" y="3443818"/>
            <a:chExt cx="1007816" cy="1007815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E631C27-F56F-457B-ACE8-E20BDEABA071}"/>
                </a:ext>
              </a:extLst>
            </p:cNvPr>
            <p:cNvSpPr/>
            <p:nvPr/>
          </p:nvSpPr>
          <p:spPr>
            <a:xfrm rot="10800000" flipV="1">
              <a:off x="8035878" y="3443818"/>
              <a:ext cx="1007816" cy="1007815"/>
            </a:xfrm>
            <a:prstGeom prst="ellipse">
              <a:avLst/>
            </a:prstGeom>
            <a:solidFill>
              <a:srgbClr val="65C4DB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991D48B8-E786-463F-8E03-EE73654C2FE7}"/>
                </a:ext>
              </a:extLst>
            </p:cNvPr>
            <p:cNvGrpSpPr/>
            <p:nvPr/>
          </p:nvGrpSpPr>
          <p:grpSpPr>
            <a:xfrm>
              <a:off x="8371460" y="3857223"/>
              <a:ext cx="175797" cy="177914"/>
              <a:chOff x="4305537" y="3484154"/>
              <a:chExt cx="421806" cy="426882"/>
            </a:xfrm>
            <a:solidFill>
              <a:srgbClr val="DFDFE1"/>
            </a:solidFill>
          </p:grpSpPr>
          <p:sp>
            <p:nvSpPr>
              <p:cNvPr id="208" name="Freeform 63">
                <a:extLst>
                  <a:ext uri="{FF2B5EF4-FFF2-40B4-BE49-F238E27FC236}">
                    <a16:creationId xmlns:a16="http://schemas.microsoft.com/office/drawing/2014/main" id="{446CC215-EE4F-4A30-8B33-8A73F1818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746" y="3711281"/>
                <a:ext cx="97521" cy="97521"/>
              </a:xfrm>
              <a:custGeom>
                <a:avLst/>
                <a:gdLst>
                  <a:gd name="T0" fmla="*/ 378 w 538"/>
                  <a:gd name="T1" fmla="*/ 0 h 538"/>
                  <a:gd name="T2" fmla="*/ 408 w 538"/>
                  <a:gd name="T3" fmla="*/ 5 h 538"/>
                  <a:gd name="T4" fmla="*/ 437 w 538"/>
                  <a:gd name="T5" fmla="*/ 13 h 538"/>
                  <a:gd name="T6" fmla="*/ 466 w 538"/>
                  <a:gd name="T7" fmla="*/ 28 h 538"/>
                  <a:gd name="T8" fmla="*/ 491 w 538"/>
                  <a:gd name="T9" fmla="*/ 47 h 538"/>
                  <a:gd name="T10" fmla="*/ 511 w 538"/>
                  <a:gd name="T11" fmla="*/ 73 h 538"/>
                  <a:gd name="T12" fmla="*/ 525 w 538"/>
                  <a:gd name="T13" fmla="*/ 101 h 538"/>
                  <a:gd name="T14" fmla="*/ 535 w 538"/>
                  <a:gd name="T15" fmla="*/ 130 h 538"/>
                  <a:gd name="T16" fmla="*/ 538 w 538"/>
                  <a:gd name="T17" fmla="*/ 162 h 538"/>
                  <a:gd name="T18" fmla="*/ 535 w 538"/>
                  <a:gd name="T19" fmla="*/ 192 h 538"/>
                  <a:gd name="T20" fmla="*/ 525 w 538"/>
                  <a:gd name="T21" fmla="*/ 221 h 538"/>
                  <a:gd name="T22" fmla="*/ 511 w 538"/>
                  <a:gd name="T23" fmla="*/ 248 h 538"/>
                  <a:gd name="T24" fmla="*/ 491 w 538"/>
                  <a:gd name="T25" fmla="*/ 275 h 538"/>
                  <a:gd name="T26" fmla="*/ 273 w 538"/>
                  <a:gd name="T27" fmla="*/ 491 h 538"/>
                  <a:gd name="T28" fmla="*/ 248 w 538"/>
                  <a:gd name="T29" fmla="*/ 512 h 538"/>
                  <a:gd name="T30" fmla="*/ 221 w 538"/>
                  <a:gd name="T31" fmla="*/ 527 h 538"/>
                  <a:gd name="T32" fmla="*/ 190 w 538"/>
                  <a:gd name="T33" fmla="*/ 535 h 538"/>
                  <a:gd name="T34" fmla="*/ 160 w 538"/>
                  <a:gd name="T35" fmla="*/ 538 h 538"/>
                  <a:gd name="T36" fmla="*/ 130 w 538"/>
                  <a:gd name="T37" fmla="*/ 535 h 538"/>
                  <a:gd name="T38" fmla="*/ 99 w 538"/>
                  <a:gd name="T39" fmla="*/ 527 h 538"/>
                  <a:gd name="T40" fmla="*/ 72 w 538"/>
                  <a:gd name="T41" fmla="*/ 512 h 538"/>
                  <a:gd name="T42" fmla="*/ 47 w 538"/>
                  <a:gd name="T43" fmla="*/ 491 h 538"/>
                  <a:gd name="T44" fmla="*/ 26 w 538"/>
                  <a:gd name="T45" fmla="*/ 466 h 538"/>
                  <a:gd name="T46" fmla="*/ 13 w 538"/>
                  <a:gd name="T47" fmla="*/ 439 h 538"/>
                  <a:gd name="T48" fmla="*/ 3 w 538"/>
                  <a:gd name="T49" fmla="*/ 408 h 538"/>
                  <a:gd name="T50" fmla="*/ 0 w 538"/>
                  <a:gd name="T51" fmla="*/ 378 h 538"/>
                  <a:gd name="T52" fmla="*/ 3 w 538"/>
                  <a:gd name="T53" fmla="*/ 348 h 538"/>
                  <a:gd name="T54" fmla="*/ 13 w 538"/>
                  <a:gd name="T55" fmla="*/ 317 h 538"/>
                  <a:gd name="T56" fmla="*/ 26 w 538"/>
                  <a:gd name="T57" fmla="*/ 290 h 538"/>
                  <a:gd name="T58" fmla="*/ 47 w 538"/>
                  <a:gd name="T59" fmla="*/ 265 h 538"/>
                  <a:gd name="T60" fmla="*/ 263 w 538"/>
                  <a:gd name="T61" fmla="*/ 47 h 538"/>
                  <a:gd name="T62" fmla="*/ 290 w 538"/>
                  <a:gd name="T63" fmla="*/ 28 h 538"/>
                  <a:gd name="T64" fmla="*/ 317 w 538"/>
                  <a:gd name="T65" fmla="*/ 13 h 538"/>
                  <a:gd name="T66" fmla="*/ 346 w 538"/>
                  <a:gd name="T67" fmla="*/ 5 h 538"/>
                  <a:gd name="T68" fmla="*/ 378 w 538"/>
                  <a:gd name="T69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8" h="538">
                    <a:moveTo>
                      <a:pt x="378" y="0"/>
                    </a:moveTo>
                    <a:lnTo>
                      <a:pt x="408" y="5"/>
                    </a:lnTo>
                    <a:lnTo>
                      <a:pt x="437" y="13"/>
                    </a:lnTo>
                    <a:lnTo>
                      <a:pt x="466" y="28"/>
                    </a:lnTo>
                    <a:lnTo>
                      <a:pt x="491" y="47"/>
                    </a:lnTo>
                    <a:lnTo>
                      <a:pt x="511" y="73"/>
                    </a:lnTo>
                    <a:lnTo>
                      <a:pt x="525" y="101"/>
                    </a:lnTo>
                    <a:lnTo>
                      <a:pt x="535" y="130"/>
                    </a:lnTo>
                    <a:lnTo>
                      <a:pt x="538" y="162"/>
                    </a:lnTo>
                    <a:lnTo>
                      <a:pt x="535" y="192"/>
                    </a:lnTo>
                    <a:lnTo>
                      <a:pt x="525" y="221"/>
                    </a:lnTo>
                    <a:lnTo>
                      <a:pt x="511" y="248"/>
                    </a:lnTo>
                    <a:lnTo>
                      <a:pt x="491" y="275"/>
                    </a:lnTo>
                    <a:lnTo>
                      <a:pt x="273" y="491"/>
                    </a:lnTo>
                    <a:lnTo>
                      <a:pt x="248" y="512"/>
                    </a:lnTo>
                    <a:lnTo>
                      <a:pt x="221" y="527"/>
                    </a:lnTo>
                    <a:lnTo>
                      <a:pt x="190" y="535"/>
                    </a:lnTo>
                    <a:lnTo>
                      <a:pt x="160" y="538"/>
                    </a:lnTo>
                    <a:lnTo>
                      <a:pt x="130" y="535"/>
                    </a:lnTo>
                    <a:lnTo>
                      <a:pt x="99" y="527"/>
                    </a:lnTo>
                    <a:lnTo>
                      <a:pt x="72" y="512"/>
                    </a:lnTo>
                    <a:lnTo>
                      <a:pt x="47" y="491"/>
                    </a:lnTo>
                    <a:lnTo>
                      <a:pt x="26" y="466"/>
                    </a:lnTo>
                    <a:lnTo>
                      <a:pt x="13" y="439"/>
                    </a:lnTo>
                    <a:lnTo>
                      <a:pt x="3" y="408"/>
                    </a:lnTo>
                    <a:lnTo>
                      <a:pt x="0" y="378"/>
                    </a:lnTo>
                    <a:lnTo>
                      <a:pt x="3" y="348"/>
                    </a:lnTo>
                    <a:lnTo>
                      <a:pt x="13" y="317"/>
                    </a:lnTo>
                    <a:lnTo>
                      <a:pt x="26" y="290"/>
                    </a:lnTo>
                    <a:lnTo>
                      <a:pt x="47" y="265"/>
                    </a:lnTo>
                    <a:lnTo>
                      <a:pt x="263" y="47"/>
                    </a:lnTo>
                    <a:lnTo>
                      <a:pt x="290" y="28"/>
                    </a:lnTo>
                    <a:lnTo>
                      <a:pt x="317" y="13"/>
                    </a:lnTo>
                    <a:lnTo>
                      <a:pt x="346" y="5"/>
                    </a:lnTo>
                    <a:lnTo>
                      <a:pt x="3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09" name="Freeform 64">
                <a:extLst>
                  <a:ext uri="{FF2B5EF4-FFF2-40B4-BE49-F238E27FC236}">
                    <a16:creationId xmlns:a16="http://schemas.microsoft.com/office/drawing/2014/main" id="{45CA8DA5-7483-4628-9784-320518015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575" y="3741915"/>
                <a:ext cx="104047" cy="104047"/>
              </a:xfrm>
              <a:custGeom>
                <a:avLst/>
                <a:gdLst>
                  <a:gd name="T0" fmla="*/ 414 w 574"/>
                  <a:gd name="T1" fmla="*/ 0 h 574"/>
                  <a:gd name="T2" fmla="*/ 445 w 574"/>
                  <a:gd name="T3" fmla="*/ 2 h 574"/>
                  <a:gd name="T4" fmla="*/ 475 w 574"/>
                  <a:gd name="T5" fmla="*/ 11 h 574"/>
                  <a:gd name="T6" fmla="*/ 502 w 574"/>
                  <a:gd name="T7" fmla="*/ 26 h 574"/>
                  <a:gd name="T8" fmla="*/ 527 w 574"/>
                  <a:gd name="T9" fmla="*/ 46 h 574"/>
                  <a:gd name="T10" fmla="*/ 548 w 574"/>
                  <a:gd name="T11" fmla="*/ 71 h 574"/>
                  <a:gd name="T12" fmla="*/ 563 w 574"/>
                  <a:gd name="T13" fmla="*/ 99 h 574"/>
                  <a:gd name="T14" fmla="*/ 571 w 574"/>
                  <a:gd name="T15" fmla="*/ 129 h 574"/>
                  <a:gd name="T16" fmla="*/ 574 w 574"/>
                  <a:gd name="T17" fmla="*/ 159 h 574"/>
                  <a:gd name="T18" fmla="*/ 571 w 574"/>
                  <a:gd name="T19" fmla="*/ 190 h 574"/>
                  <a:gd name="T20" fmla="*/ 563 w 574"/>
                  <a:gd name="T21" fmla="*/ 220 h 574"/>
                  <a:gd name="T22" fmla="*/ 548 w 574"/>
                  <a:gd name="T23" fmla="*/ 248 h 574"/>
                  <a:gd name="T24" fmla="*/ 527 w 574"/>
                  <a:gd name="T25" fmla="*/ 272 h 574"/>
                  <a:gd name="T26" fmla="*/ 274 w 574"/>
                  <a:gd name="T27" fmla="*/ 527 h 574"/>
                  <a:gd name="T28" fmla="*/ 248 w 574"/>
                  <a:gd name="T29" fmla="*/ 547 h 574"/>
                  <a:gd name="T30" fmla="*/ 220 w 574"/>
                  <a:gd name="T31" fmla="*/ 562 h 574"/>
                  <a:gd name="T32" fmla="*/ 191 w 574"/>
                  <a:gd name="T33" fmla="*/ 570 h 574"/>
                  <a:gd name="T34" fmla="*/ 159 w 574"/>
                  <a:gd name="T35" fmla="*/ 574 h 574"/>
                  <a:gd name="T36" fmla="*/ 129 w 574"/>
                  <a:gd name="T37" fmla="*/ 570 h 574"/>
                  <a:gd name="T38" fmla="*/ 100 w 574"/>
                  <a:gd name="T39" fmla="*/ 562 h 574"/>
                  <a:gd name="T40" fmla="*/ 73 w 574"/>
                  <a:gd name="T41" fmla="*/ 547 h 574"/>
                  <a:gd name="T42" fmla="*/ 46 w 574"/>
                  <a:gd name="T43" fmla="*/ 527 h 574"/>
                  <a:gd name="T44" fmla="*/ 26 w 574"/>
                  <a:gd name="T45" fmla="*/ 501 h 574"/>
                  <a:gd name="T46" fmla="*/ 12 w 574"/>
                  <a:gd name="T47" fmla="*/ 474 h 574"/>
                  <a:gd name="T48" fmla="*/ 2 w 574"/>
                  <a:gd name="T49" fmla="*/ 445 h 574"/>
                  <a:gd name="T50" fmla="*/ 0 w 574"/>
                  <a:gd name="T51" fmla="*/ 413 h 574"/>
                  <a:gd name="T52" fmla="*/ 2 w 574"/>
                  <a:gd name="T53" fmla="*/ 383 h 574"/>
                  <a:gd name="T54" fmla="*/ 12 w 574"/>
                  <a:gd name="T55" fmla="*/ 354 h 574"/>
                  <a:gd name="T56" fmla="*/ 26 w 574"/>
                  <a:gd name="T57" fmla="*/ 326 h 574"/>
                  <a:gd name="T58" fmla="*/ 46 w 574"/>
                  <a:gd name="T59" fmla="*/ 300 h 574"/>
                  <a:gd name="T60" fmla="*/ 301 w 574"/>
                  <a:gd name="T61" fmla="*/ 46 h 574"/>
                  <a:gd name="T62" fmla="*/ 326 w 574"/>
                  <a:gd name="T63" fmla="*/ 26 h 574"/>
                  <a:gd name="T64" fmla="*/ 354 w 574"/>
                  <a:gd name="T65" fmla="*/ 11 h 574"/>
                  <a:gd name="T66" fmla="*/ 384 w 574"/>
                  <a:gd name="T67" fmla="*/ 2 h 574"/>
                  <a:gd name="T68" fmla="*/ 414 w 574"/>
                  <a:gd name="T69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4" h="574">
                    <a:moveTo>
                      <a:pt x="414" y="0"/>
                    </a:moveTo>
                    <a:lnTo>
                      <a:pt x="445" y="2"/>
                    </a:lnTo>
                    <a:lnTo>
                      <a:pt x="475" y="11"/>
                    </a:lnTo>
                    <a:lnTo>
                      <a:pt x="502" y="26"/>
                    </a:lnTo>
                    <a:lnTo>
                      <a:pt x="527" y="46"/>
                    </a:lnTo>
                    <a:lnTo>
                      <a:pt x="548" y="71"/>
                    </a:lnTo>
                    <a:lnTo>
                      <a:pt x="563" y="99"/>
                    </a:lnTo>
                    <a:lnTo>
                      <a:pt x="571" y="129"/>
                    </a:lnTo>
                    <a:lnTo>
                      <a:pt x="574" y="159"/>
                    </a:lnTo>
                    <a:lnTo>
                      <a:pt x="571" y="190"/>
                    </a:lnTo>
                    <a:lnTo>
                      <a:pt x="563" y="220"/>
                    </a:lnTo>
                    <a:lnTo>
                      <a:pt x="548" y="248"/>
                    </a:lnTo>
                    <a:lnTo>
                      <a:pt x="527" y="272"/>
                    </a:lnTo>
                    <a:lnTo>
                      <a:pt x="274" y="527"/>
                    </a:lnTo>
                    <a:lnTo>
                      <a:pt x="248" y="547"/>
                    </a:lnTo>
                    <a:lnTo>
                      <a:pt x="220" y="562"/>
                    </a:lnTo>
                    <a:lnTo>
                      <a:pt x="191" y="570"/>
                    </a:lnTo>
                    <a:lnTo>
                      <a:pt x="159" y="574"/>
                    </a:lnTo>
                    <a:lnTo>
                      <a:pt x="129" y="570"/>
                    </a:lnTo>
                    <a:lnTo>
                      <a:pt x="100" y="562"/>
                    </a:lnTo>
                    <a:lnTo>
                      <a:pt x="73" y="547"/>
                    </a:lnTo>
                    <a:lnTo>
                      <a:pt x="46" y="527"/>
                    </a:lnTo>
                    <a:lnTo>
                      <a:pt x="26" y="501"/>
                    </a:lnTo>
                    <a:lnTo>
                      <a:pt x="12" y="474"/>
                    </a:lnTo>
                    <a:lnTo>
                      <a:pt x="2" y="445"/>
                    </a:lnTo>
                    <a:lnTo>
                      <a:pt x="0" y="413"/>
                    </a:lnTo>
                    <a:lnTo>
                      <a:pt x="2" y="383"/>
                    </a:lnTo>
                    <a:lnTo>
                      <a:pt x="12" y="354"/>
                    </a:lnTo>
                    <a:lnTo>
                      <a:pt x="26" y="326"/>
                    </a:lnTo>
                    <a:lnTo>
                      <a:pt x="46" y="300"/>
                    </a:lnTo>
                    <a:lnTo>
                      <a:pt x="301" y="46"/>
                    </a:lnTo>
                    <a:lnTo>
                      <a:pt x="326" y="26"/>
                    </a:lnTo>
                    <a:lnTo>
                      <a:pt x="354" y="11"/>
                    </a:lnTo>
                    <a:lnTo>
                      <a:pt x="384" y="2"/>
                    </a:lnTo>
                    <a:lnTo>
                      <a:pt x="4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0" name="Freeform 65">
                <a:extLst>
                  <a:ext uri="{FF2B5EF4-FFF2-40B4-BE49-F238E27FC236}">
                    <a16:creationId xmlns:a16="http://schemas.microsoft.com/office/drawing/2014/main" id="{D1C5994A-01EE-4AE6-A670-DA53B054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487" y="3781793"/>
                <a:ext cx="97158" cy="96978"/>
              </a:xfrm>
              <a:custGeom>
                <a:avLst/>
                <a:gdLst>
                  <a:gd name="T0" fmla="*/ 381 w 536"/>
                  <a:gd name="T1" fmla="*/ 0 h 535"/>
                  <a:gd name="T2" fmla="*/ 412 w 536"/>
                  <a:gd name="T3" fmla="*/ 3 h 535"/>
                  <a:gd name="T4" fmla="*/ 439 w 536"/>
                  <a:gd name="T5" fmla="*/ 11 h 535"/>
                  <a:gd name="T6" fmla="*/ 467 w 536"/>
                  <a:gd name="T7" fmla="*/ 25 h 535"/>
                  <a:gd name="T8" fmla="*/ 490 w 536"/>
                  <a:gd name="T9" fmla="*/ 44 h 535"/>
                  <a:gd name="T10" fmla="*/ 510 w 536"/>
                  <a:gd name="T11" fmla="*/ 69 h 535"/>
                  <a:gd name="T12" fmla="*/ 523 w 536"/>
                  <a:gd name="T13" fmla="*/ 95 h 535"/>
                  <a:gd name="T14" fmla="*/ 533 w 536"/>
                  <a:gd name="T15" fmla="*/ 124 h 535"/>
                  <a:gd name="T16" fmla="*/ 536 w 536"/>
                  <a:gd name="T17" fmla="*/ 153 h 535"/>
                  <a:gd name="T18" fmla="*/ 533 w 536"/>
                  <a:gd name="T19" fmla="*/ 182 h 535"/>
                  <a:gd name="T20" fmla="*/ 523 w 536"/>
                  <a:gd name="T21" fmla="*/ 211 h 535"/>
                  <a:gd name="T22" fmla="*/ 510 w 536"/>
                  <a:gd name="T23" fmla="*/ 237 h 535"/>
                  <a:gd name="T24" fmla="*/ 490 w 536"/>
                  <a:gd name="T25" fmla="*/ 262 h 535"/>
                  <a:gd name="T26" fmla="*/ 262 w 536"/>
                  <a:gd name="T27" fmla="*/ 489 h 535"/>
                  <a:gd name="T28" fmla="*/ 238 w 536"/>
                  <a:gd name="T29" fmla="*/ 510 h 535"/>
                  <a:gd name="T30" fmla="*/ 212 w 536"/>
                  <a:gd name="T31" fmla="*/ 524 h 535"/>
                  <a:gd name="T32" fmla="*/ 183 w 536"/>
                  <a:gd name="T33" fmla="*/ 532 h 535"/>
                  <a:gd name="T34" fmla="*/ 154 w 536"/>
                  <a:gd name="T35" fmla="*/ 535 h 535"/>
                  <a:gd name="T36" fmla="*/ 124 w 536"/>
                  <a:gd name="T37" fmla="*/ 532 h 535"/>
                  <a:gd name="T38" fmla="*/ 96 w 536"/>
                  <a:gd name="T39" fmla="*/ 524 h 535"/>
                  <a:gd name="T40" fmla="*/ 70 w 536"/>
                  <a:gd name="T41" fmla="*/ 510 h 535"/>
                  <a:gd name="T42" fmla="*/ 45 w 536"/>
                  <a:gd name="T43" fmla="*/ 489 h 535"/>
                  <a:gd name="T44" fmla="*/ 26 w 536"/>
                  <a:gd name="T45" fmla="*/ 466 h 535"/>
                  <a:gd name="T46" fmla="*/ 12 w 536"/>
                  <a:gd name="T47" fmla="*/ 440 h 535"/>
                  <a:gd name="T48" fmla="*/ 4 w 536"/>
                  <a:gd name="T49" fmla="*/ 411 h 535"/>
                  <a:gd name="T50" fmla="*/ 0 w 536"/>
                  <a:gd name="T51" fmla="*/ 382 h 535"/>
                  <a:gd name="T52" fmla="*/ 4 w 536"/>
                  <a:gd name="T53" fmla="*/ 352 h 535"/>
                  <a:gd name="T54" fmla="*/ 12 w 536"/>
                  <a:gd name="T55" fmla="*/ 324 h 535"/>
                  <a:gd name="T56" fmla="*/ 26 w 536"/>
                  <a:gd name="T57" fmla="*/ 296 h 535"/>
                  <a:gd name="T58" fmla="*/ 45 w 536"/>
                  <a:gd name="T59" fmla="*/ 273 h 535"/>
                  <a:gd name="T60" fmla="*/ 274 w 536"/>
                  <a:gd name="T61" fmla="*/ 44 h 535"/>
                  <a:gd name="T62" fmla="*/ 297 w 536"/>
                  <a:gd name="T63" fmla="*/ 25 h 535"/>
                  <a:gd name="T64" fmla="*/ 325 w 536"/>
                  <a:gd name="T65" fmla="*/ 11 h 535"/>
                  <a:gd name="T66" fmla="*/ 352 w 536"/>
                  <a:gd name="T67" fmla="*/ 3 h 535"/>
                  <a:gd name="T68" fmla="*/ 381 w 536"/>
                  <a:gd name="T69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6" h="535">
                    <a:moveTo>
                      <a:pt x="381" y="0"/>
                    </a:moveTo>
                    <a:lnTo>
                      <a:pt x="412" y="3"/>
                    </a:lnTo>
                    <a:lnTo>
                      <a:pt x="439" y="11"/>
                    </a:lnTo>
                    <a:lnTo>
                      <a:pt x="467" y="25"/>
                    </a:lnTo>
                    <a:lnTo>
                      <a:pt x="490" y="44"/>
                    </a:lnTo>
                    <a:lnTo>
                      <a:pt x="510" y="69"/>
                    </a:lnTo>
                    <a:lnTo>
                      <a:pt x="523" y="95"/>
                    </a:lnTo>
                    <a:lnTo>
                      <a:pt x="533" y="124"/>
                    </a:lnTo>
                    <a:lnTo>
                      <a:pt x="536" y="153"/>
                    </a:lnTo>
                    <a:lnTo>
                      <a:pt x="533" y="182"/>
                    </a:lnTo>
                    <a:lnTo>
                      <a:pt x="523" y="211"/>
                    </a:lnTo>
                    <a:lnTo>
                      <a:pt x="510" y="237"/>
                    </a:lnTo>
                    <a:lnTo>
                      <a:pt x="490" y="262"/>
                    </a:lnTo>
                    <a:lnTo>
                      <a:pt x="262" y="489"/>
                    </a:lnTo>
                    <a:lnTo>
                      <a:pt x="238" y="510"/>
                    </a:lnTo>
                    <a:lnTo>
                      <a:pt x="212" y="524"/>
                    </a:lnTo>
                    <a:lnTo>
                      <a:pt x="183" y="532"/>
                    </a:lnTo>
                    <a:lnTo>
                      <a:pt x="154" y="535"/>
                    </a:lnTo>
                    <a:lnTo>
                      <a:pt x="124" y="532"/>
                    </a:lnTo>
                    <a:lnTo>
                      <a:pt x="96" y="524"/>
                    </a:lnTo>
                    <a:lnTo>
                      <a:pt x="70" y="510"/>
                    </a:lnTo>
                    <a:lnTo>
                      <a:pt x="45" y="489"/>
                    </a:lnTo>
                    <a:lnTo>
                      <a:pt x="26" y="466"/>
                    </a:lnTo>
                    <a:lnTo>
                      <a:pt x="12" y="440"/>
                    </a:lnTo>
                    <a:lnTo>
                      <a:pt x="4" y="411"/>
                    </a:lnTo>
                    <a:lnTo>
                      <a:pt x="0" y="382"/>
                    </a:lnTo>
                    <a:lnTo>
                      <a:pt x="4" y="352"/>
                    </a:lnTo>
                    <a:lnTo>
                      <a:pt x="12" y="324"/>
                    </a:lnTo>
                    <a:lnTo>
                      <a:pt x="26" y="296"/>
                    </a:lnTo>
                    <a:lnTo>
                      <a:pt x="45" y="273"/>
                    </a:lnTo>
                    <a:lnTo>
                      <a:pt x="274" y="44"/>
                    </a:lnTo>
                    <a:lnTo>
                      <a:pt x="297" y="25"/>
                    </a:lnTo>
                    <a:lnTo>
                      <a:pt x="325" y="11"/>
                    </a:lnTo>
                    <a:lnTo>
                      <a:pt x="352" y="3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1" name="Freeform 66">
                <a:extLst>
                  <a:ext uri="{FF2B5EF4-FFF2-40B4-BE49-F238E27FC236}">
                    <a16:creationId xmlns:a16="http://schemas.microsoft.com/office/drawing/2014/main" id="{2A9E89FE-4968-45AB-827C-082298FE2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3054" y="3826566"/>
                <a:ext cx="84289" cy="84470"/>
              </a:xfrm>
              <a:custGeom>
                <a:avLst/>
                <a:gdLst>
                  <a:gd name="T0" fmla="*/ 333 w 465"/>
                  <a:gd name="T1" fmla="*/ 0 h 466"/>
                  <a:gd name="T2" fmla="*/ 357 w 465"/>
                  <a:gd name="T3" fmla="*/ 3 h 466"/>
                  <a:gd name="T4" fmla="*/ 382 w 465"/>
                  <a:gd name="T5" fmla="*/ 9 h 466"/>
                  <a:gd name="T6" fmla="*/ 406 w 465"/>
                  <a:gd name="T7" fmla="*/ 22 h 466"/>
                  <a:gd name="T8" fmla="*/ 426 w 465"/>
                  <a:gd name="T9" fmla="*/ 40 h 466"/>
                  <a:gd name="T10" fmla="*/ 446 w 465"/>
                  <a:gd name="T11" fmla="*/ 63 h 466"/>
                  <a:gd name="T12" fmla="*/ 458 w 465"/>
                  <a:gd name="T13" fmla="*/ 91 h 466"/>
                  <a:gd name="T14" fmla="*/ 465 w 465"/>
                  <a:gd name="T15" fmla="*/ 118 h 466"/>
                  <a:gd name="T16" fmla="*/ 465 w 465"/>
                  <a:gd name="T17" fmla="*/ 149 h 466"/>
                  <a:gd name="T18" fmla="*/ 458 w 465"/>
                  <a:gd name="T19" fmla="*/ 178 h 466"/>
                  <a:gd name="T20" fmla="*/ 446 w 465"/>
                  <a:gd name="T21" fmla="*/ 204 h 466"/>
                  <a:gd name="T22" fmla="*/ 426 w 465"/>
                  <a:gd name="T23" fmla="*/ 229 h 466"/>
                  <a:gd name="T24" fmla="*/ 228 w 465"/>
                  <a:gd name="T25" fmla="*/ 427 h 466"/>
                  <a:gd name="T26" fmla="*/ 207 w 465"/>
                  <a:gd name="T27" fmla="*/ 444 h 466"/>
                  <a:gd name="T28" fmla="*/ 184 w 465"/>
                  <a:gd name="T29" fmla="*/ 456 h 466"/>
                  <a:gd name="T30" fmla="*/ 159 w 465"/>
                  <a:gd name="T31" fmla="*/ 463 h 466"/>
                  <a:gd name="T32" fmla="*/ 134 w 465"/>
                  <a:gd name="T33" fmla="*/ 466 h 466"/>
                  <a:gd name="T34" fmla="*/ 108 w 465"/>
                  <a:gd name="T35" fmla="*/ 463 h 466"/>
                  <a:gd name="T36" fmla="*/ 83 w 465"/>
                  <a:gd name="T37" fmla="*/ 456 h 466"/>
                  <a:gd name="T38" fmla="*/ 60 w 465"/>
                  <a:gd name="T39" fmla="*/ 444 h 466"/>
                  <a:gd name="T40" fmla="*/ 39 w 465"/>
                  <a:gd name="T41" fmla="*/ 427 h 466"/>
                  <a:gd name="T42" fmla="*/ 20 w 465"/>
                  <a:gd name="T43" fmla="*/ 402 h 466"/>
                  <a:gd name="T44" fmla="*/ 7 w 465"/>
                  <a:gd name="T45" fmla="*/ 376 h 466"/>
                  <a:gd name="T46" fmla="*/ 0 w 465"/>
                  <a:gd name="T47" fmla="*/ 347 h 466"/>
                  <a:gd name="T48" fmla="*/ 0 w 465"/>
                  <a:gd name="T49" fmla="*/ 318 h 466"/>
                  <a:gd name="T50" fmla="*/ 7 w 465"/>
                  <a:gd name="T51" fmla="*/ 289 h 466"/>
                  <a:gd name="T52" fmla="*/ 20 w 465"/>
                  <a:gd name="T53" fmla="*/ 262 h 466"/>
                  <a:gd name="T54" fmla="*/ 39 w 465"/>
                  <a:gd name="T55" fmla="*/ 238 h 466"/>
                  <a:gd name="T56" fmla="*/ 237 w 465"/>
                  <a:gd name="T57" fmla="*/ 40 h 466"/>
                  <a:gd name="T58" fmla="*/ 258 w 465"/>
                  <a:gd name="T59" fmla="*/ 22 h 466"/>
                  <a:gd name="T60" fmla="*/ 282 w 465"/>
                  <a:gd name="T61" fmla="*/ 9 h 466"/>
                  <a:gd name="T62" fmla="*/ 306 w 465"/>
                  <a:gd name="T63" fmla="*/ 3 h 466"/>
                  <a:gd name="T64" fmla="*/ 333 w 465"/>
                  <a:gd name="T65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5" h="466">
                    <a:moveTo>
                      <a:pt x="333" y="0"/>
                    </a:moveTo>
                    <a:lnTo>
                      <a:pt x="357" y="3"/>
                    </a:lnTo>
                    <a:lnTo>
                      <a:pt x="382" y="9"/>
                    </a:lnTo>
                    <a:lnTo>
                      <a:pt x="406" y="22"/>
                    </a:lnTo>
                    <a:lnTo>
                      <a:pt x="426" y="40"/>
                    </a:lnTo>
                    <a:lnTo>
                      <a:pt x="446" y="63"/>
                    </a:lnTo>
                    <a:lnTo>
                      <a:pt x="458" y="91"/>
                    </a:lnTo>
                    <a:lnTo>
                      <a:pt x="465" y="118"/>
                    </a:lnTo>
                    <a:lnTo>
                      <a:pt x="465" y="149"/>
                    </a:lnTo>
                    <a:lnTo>
                      <a:pt x="458" y="178"/>
                    </a:lnTo>
                    <a:lnTo>
                      <a:pt x="446" y="204"/>
                    </a:lnTo>
                    <a:lnTo>
                      <a:pt x="426" y="229"/>
                    </a:lnTo>
                    <a:lnTo>
                      <a:pt x="228" y="427"/>
                    </a:lnTo>
                    <a:lnTo>
                      <a:pt x="207" y="444"/>
                    </a:lnTo>
                    <a:lnTo>
                      <a:pt x="184" y="456"/>
                    </a:lnTo>
                    <a:lnTo>
                      <a:pt x="159" y="463"/>
                    </a:lnTo>
                    <a:lnTo>
                      <a:pt x="134" y="466"/>
                    </a:lnTo>
                    <a:lnTo>
                      <a:pt x="108" y="463"/>
                    </a:lnTo>
                    <a:lnTo>
                      <a:pt x="83" y="456"/>
                    </a:lnTo>
                    <a:lnTo>
                      <a:pt x="60" y="444"/>
                    </a:lnTo>
                    <a:lnTo>
                      <a:pt x="39" y="427"/>
                    </a:lnTo>
                    <a:lnTo>
                      <a:pt x="20" y="402"/>
                    </a:lnTo>
                    <a:lnTo>
                      <a:pt x="7" y="376"/>
                    </a:lnTo>
                    <a:lnTo>
                      <a:pt x="0" y="347"/>
                    </a:lnTo>
                    <a:lnTo>
                      <a:pt x="0" y="318"/>
                    </a:lnTo>
                    <a:lnTo>
                      <a:pt x="7" y="289"/>
                    </a:lnTo>
                    <a:lnTo>
                      <a:pt x="20" y="262"/>
                    </a:lnTo>
                    <a:lnTo>
                      <a:pt x="39" y="238"/>
                    </a:lnTo>
                    <a:lnTo>
                      <a:pt x="237" y="40"/>
                    </a:lnTo>
                    <a:lnTo>
                      <a:pt x="258" y="22"/>
                    </a:lnTo>
                    <a:lnTo>
                      <a:pt x="282" y="9"/>
                    </a:lnTo>
                    <a:lnTo>
                      <a:pt x="306" y="3"/>
                    </a:lnTo>
                    <a:lnTo>
                      <a:pt x="3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2" name="Freeform 67">
                <a:extLst>
                  <a:ext uri="{FF2B5EF4-FFF2-40B4-BE49-F238E27FC236}">
                    <a16:creationId xmlns:a16="http://schemas.microsoft.com/office/drawing/2014/main" id="{FD133690-1F29-49D0-8717-76D48905FF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5537" y="3484154"/>
                <a:ext cx="170209" cy="214982"/>
              </a:xfrm>
              <a:custGeom>
                <a:avLst/>
                <a:gdLst>
                  <a:gd name="T0" fmla="*/ 301 w 939"/>
                  <a:gd name="T1" fmla="*/ 852 h 1186"/>
                  <a:gd name="T2" fmla="*/ 275 w 939"/>
                  <a:gd name="T3" fmla="*/ 856 h 1186"/>
                  <a:gd name="T4" fmla="*/ 254 w 939"/>
                  <a:gd name="T5" fmla="*/ 867 h 1186"/>
                  <a:gd name="T6" fmla="*/ 237 w 939"/>
                  <a:gd name="T7" fmla="*/ 885 h 1186"/>
                  <a:gd name="T8" fmla="*/ 226 w 939"/>
                  <a:gd name="T9" fmla="*/ 906 h 1186"/>
                  <a:gd name="T10" fmla="*/ 221 w 939"/>
                  <a:gd name="T11" fmla="*/ 932 h 1186"/>
                  <a:gd name="T12" fmla="*/ 226 w 939"/>
                  <a:gd name="T13" fmla="*/ 957 h 1186"/>
                  <a:gd name="T14" fmla="*/ 237 w 939"/>
                  <a:gd name="T15" fmla="*/ 979 h 1186"/>
                  <a:gd name="T16" fmla="*/ 254 w 939"/>
                  <a:gd name="T17" fmla="*/ 997 h 1186"/>
                  <a:gd name="T18" fmla="*/ 275 w 939"/>
                  <a:gd name="T19" fmla="*/ 1008 h 1186"/>
                  <a:gd name="T20" fmla="*/ 301 w 939"/>
                  <a:gd name="T21" fmla="*/ 1012 h 1186"/>
                  <a:gd name="T22" fmla="*/ 326 w 939"/>
                  <a:gd name="T23" fmla="*/ 1008 h 1186"/>
                  <a:gd name="T24" fmla="*/ 348 w 939"/>
                  <a:gd name="T25" fmla="*/ 997 h 1186"/>
                  <a:gd name="T26" fmla="*/ 366 w 939"/>
                  <a:gd name="T27" fmla="*/ 979 h 1186"/>
                  <a:gd name="T28" fmla="*/ 377 w 939"/>
                  <a:gd name="T29" fmla="*/ 957 h 1186"/>
                  <a:gd name="T30" fmla="*/ 381 w 939"/>
                  <a:gd name="T31" fmla="*/ 932 h 1186"/>
                  <a:gd name="T32" fmla="*/ 377 w 939"/>
                  <a:gd name="T33" fmla="*/ 906 h 1186"/>
                  <a:gd name="T34" fmla="*/ 366 w 939"/>
                  <a:gd name="T35" fmla="*/ 885 h 1186"/>
                  <a:gd name="T36" fmla="*/ 348 w 939"/>
                  <a:gd name="T37" fmla="*/ 867 h 1186"/>
                  <a:gd name="T38" fmla="*/ 326 w 939"/>
                  <a:gd name="T39" fmla="*/ 856 h 1186"/>
                  <a:gd name="T40" fmla="*/ 301 w 939"/>
                  <a:gd name="T41" fmla="*/ 852 h 1186"/>
                  <a:gd name="T42" fmla="*/ 487 w 939"/>
                  <a:gd name="T43" fmla="*/ 0 h 1186"/>
                  <a:gd name="T44" fmla="*/ 501 w 939"/>
                  <a:gd name="T45" fmla="*/ 5 h 1186"/>
                  <a:gd name="T46" fmla="*/ 913 w 939"/>
                  <a:gd name="T47" fmla="*/ 206 h 1186"/>
                  <a:gd name="T48" fmla="*/ 928 w 939"/>
                  <a:gd name="T49" fmla="*/ 217 h 1186"/>
                  <a:gd name="T50" fmla="*/ 937 w 939"/>
                  <a:gd name="T51" fmla="*/ 232 h 1186"/>
                  <a:gd name="T52" fmla="*/ 939 w 939"/>
                  <a:gd name="T53" fmla="*/ 250 h 1186"/>
                  <a:gd name="T54" fmla="*/ 935 w 939"/>
                  <a:gd name="T55" fmla="*/ 266 h 1186"/>
                  <a:gd name="T56" fmla="*/ 497 w 939"/>
                  <a:gd name="T57" fmla="*/ 1161 h 1186"/>
                  <a:gd name="T58" fmla="*/ 486 w 939"/>
                  <a:gd name="T59" fmla="*/ 1175 h 1186"/>
                  <a:gd name="T60" fmla="*/ 471 w 939"/>
                  <a:gd name="T61" fmla="*/ 1183 h 1186"/>
                  <a:gd name="T62" fmla="*/ 454 w 939"/>
                  <a:gd name="T63" fmla="*/ 1186 h 1186"/>
                  <a:gd name="T64" fmla="*/ 436 w 939"/>
                  <a:gd name="T65" fmla="*/ 1182 h 1186"/>
                  <a:gd name="T66" fmla="*/ 24 w 939"/>
                  <a:gd name="T67" fmla="*/ 980 h 1186"/>
                  <a:gd name="T68" fmla="*/ 13 w 939"/>
                  <a:gd name="T69" fmla="*/ 971 h 1186"/>
                  <a:gd name="T70" fmla="*/ 4 w 939"/>
                  <a:gd name="T71" fmla="*/ 960 h 1186"/>
                  <a:gd name="T72" fmla="*/ 0 w 939"/>
                  <a:gd name="T73" fmla="*/ 947 h 1186"/>
                  <a:gd name="T74" fmla="*/ 0 w 939"/>
                  <a:gd name="T75" fmla="*/ 934 h 1186"/>
                  <a:gd name="T76" fmla="*/ 4 w 939"/>
                  <a:gd name="T77" fmla="*/ 920 h 1186"/>
                  <a:gd name="T78" fmla="*/ 440 w 939"/>
                  <a:gd name="T79" fmla="*/ 25 h 1186"/>
                  <a:gd name="T80" fmla="*/ 449 w 939"/>
                  <a:gd name="T81" fmla="*/ 14 h 1186"/>
                  <a:gd name="T82" fmla="*/ 461 w 939"/>
                  <a:gd name="T83" fmla="*/ 5 h 1186"/>
                  <a:gd name="T84" fmla="*/ 474 w 939"/>
                  <a:gd name="T85" fmla="*/ 0 h 1186"/>
                  <a:gd name="T86" fmla="*/ 487 w 939"/>
                  <a:gd name="T87" fmla="*/ 0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9" h="1186">
                    <a:moveTo>
                      <a:pt x="301" y="852"/>
                    </a:moveTo>
                    <a:lnTo>
                      <a:pt x="275" y="856"/>
                    </a:lnTo>
                    <a:lnTo>
                      <a:pt x="254" y="867"/>
                    </a:lnTo>
                    <a:lnTo>
                      <a:pt x="237" y="885"/>
                    </a:lnTo>
                    <a:lnTo>
                      <a:pt x="226" y="906"/>
                    </a:lnTo>
                    <a:lnTo>
                      <a:pt x="221" y="932"/>
                    </a:lnTo>
                    <a:lnTo>
                      <a:pt x="226" y="957"/>
                    </a:lnTo>
                    <a:lnTo>
                      <a:pt x="237" y="979"/>
                    </a:lnTo>
                    <a:lnTo>
                      <a:pt x="254" y="997"/>
                    </a:lnTo>
                    <a:lnTo>
                      <a:pt x="275" y="1008"/>
                    </a:lnTo>
                    <a:lnTo>
                      <a:pt x="301" y="1012"/>
                    </a:lnTo>
                    <a:lnTo>
                      <a:pt x="326" y="1008"/>
                    </a:lnTo>
                    <a:lnTo>
                      <a:pt x="348" y="997"/>
                    </a:lnTo>
                    <a:lnTo>
                      <a:pt x="366" y="979"/>
                    </a:lnTo>
                    <a:lnTo>
                      <a:pt x="377" y="957"/>
                    </a:lnTo>
                    <a:lnTo>
                      <a:pt x="381" y="932"/>
                    </a:lnTo>
                    <a:lnTo>
                      <a:pt x="377" y="906"/>
                    </a:lnTo>
                    <a:lnTo>
                      <a:pt x="366" y="885"/>
                    </a:lnTo>
                    <a:lnTo>
                      <a:pt x="348" y="867"/>
                    </a:lnTo>
                    <a:lnTo>
                      <a:pt x="326" y="856"/>
                    </a:lnTo>
                    <a:lnTo>
                      <a:pt x="301" y="852"/>
                    </a:lnTo>
                    <a:close/>
                    <a:moveTo>
                      <a:pt x="487" y="0"/>
                    </a:moveTo>
                    <a:lnTo>
                      <a:pt x="501" y="5"/>
                    </a:lnTo>
                    <a:lnTo>
                      <a:pt x="913" y="206"/>
                    </a:lnTo>
                    <a:lnTo>
                      <a:pt x="928" y="217"/>
                    </a:lnTo>
                    <a:lnTo>
                      <a:pt x="937" y="232"/>
                    </a:lnTo>
                    <a:lnTo>
                      <a:pt x="939" y="250"/>
                    </a:lnTo>
                    <a:lnTo>
                      <a:pt x="935" y="266"/>
                    </a:lnTo>
                    <a:lnTo>
                      <a:pt x="497" y="1161"/>
                    </a:lnTo>
                    <a:lnTo>
                      <a:pt x="486" y="1175"/>
                    </a:lnTo>
                    <a:lnTo>
                      <a:pt x="471" y="1183"/>
                    </a:lnTo>
                    <a:lnTo>
                      <a:pt x="454" y="1186"/>
                    </a:lnTo>
                    <a:lnTo>
                      <a:pt x="436" y="1182"/>
                    </a:lnTo>
                    <a:lnTo>
                      <a:pt x="24" y="980"/>
                    </a:lnTo>
                    <a:lnTo>
                      <a:pt x="13" y="971"/>
                    </a:lnTo>
                    <a:lnTo>
                      <a:pt x="4" y="960"/>
                    </a:lnTo>
                    <a:lnTo>
                      <a:pt x="0" y="947"/>
                    </a:lnTo>
                    <a:lnTo>
                      <a:pt x="0" y="934"/>
                    </a:lnTo>
                    <a:lnTo>
                      <a:pt x="4" y="920"/>
                    </a:lnTo>
                    <a:lnTo>
                      <a:pt x="440" y="25"/>
                    </a:lnTo>
                    <a:lnTo>
                      <a:pt x="449" y="14"/>
                    </a:lnTo>
                    <a:lnTo>
                      <a:pt x="461" y="5"/>
                    </a:lnTo>
                    <a:lnTo>
                      <a:pt x="474" y="0"/>
                    </a:lnTo>
                    <a:lnTo>
                      <a:pt x="4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52F4743-C626-4F17-B342-8DCCBB174193}"/>
              </a:ext>
            </a:extLst>
          </p:cNvPr>
          <p:cNvGrpSpPr/>
          <p:nvPr/>
        </p:nvGrpSpPr>
        <p:grpSpPr>
          <a:xfrm>
            <a:off x="6994064" y="4792223"/>
            <a:ext cx="918102" cy="918102"/>
            <a:chOff x="7323219" y="5131142"/>
            <a:chExt cx="1007816" cy="100781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6D449D4-109E-4E7B-B3E7-65651387379A}"/>
                </a:ext>
              </a:extLst>
            </p:cNvPr>
            <p:cNvSpPr/>
            <p:nvPr/>
          </p:nvSpPr>
          <p:spPr>
            <a:xfrm rot="10800000" flipV="1">
              <a:off x="7323219" y="5131142"/>
              <a:ext cx="1007816" cy="1007816"/>
            </a:xfrm>
            <a:prstGeom prst="ellipse">
              <a:avLst/>
            </a:prstGeom>
            <a:solidFill>
              <a:srgbClr val="65C4DB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15" name="Group 27">
              <a:extLst>
                <a:ext uri="{FF2B5EF4-FFF2-40B4-BE49-F238E27FC236}">
                  <a16:creationId xmlns:a16="http://schemas.microsoft.com/office/drawing/2014/main" id="{54648FA7-C6C2-4A0A-B407-477A564D99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62290" y="5450368"/>
              <a:ext cx="101301" cy="356964"/>
              <a:chOff x="6490" y="1782"/>
              <a:chExt cx="147" cy="518"/>
            </a:xfrm>
            <a:solidFill>
              <a:srgbClr val="DFDFE1"/>
            </a:solidFill>
          </p:grpSpPr>
          <p:sp>
            <p:nvSpPr>
              <p:cNvPr id="216" name="Freeform 30">
                <a:extLst>
                  <a:ext uri="{FF2B5EF4-FFF2-40B4-BE49-F238E27FC236}">
                    <a16:creationId xmlns:a16="http://schemas.microsoft.com/office/drawing/2014/main" id="{B24782BD-E710-494E-8F28-AB3DB39F3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" y="1782"/>
                <a:ext cx="30" cy="518"/>
              </a:xfrm>
              <a:custGeom>
                <a:avLst/>
                <a:gdLst>
                  <a:gd name="T0" fmla="*/ 132 w 132"/>
                  <a:gd name="T1" fmla="*/ 2201 h 2268"/>
                  <a:gd name="T2" fmla="*/ 132 w 132"/>
                  <a:gd name="T3" fmla="*/ 1731 h 2268"/>
                  <a:gd name="T4" fmla="*/ 132 w 132"/>
                  <a:gd name="T5" fmla="*/ 1352 h 2268"/>
                  <a:gd name="T6" fmla="*/ 132 w 132"/>
                  <a:gd name="T7" fmla="*/ 989 h 2268"/>
                  <a:gd name="T8" fmla="*/ 132 w 132"/>
                  <a:gd name="T9" fmla="*/ 581 h 2268"/>
                  <a:gd name="T10" fmla="*/ 132 w 132"/>
                  <a:gd name="T11" fmla="*/ 81 h 2268"/>
                  <a:gd name="T12" fmla="*/ 132 w 132"/>
                  <a:gd name="T13" fmla="*/ 67 h 2268"/>
                  <a:gd name="T14" fmla="*/ 66 w 132"/>
                  <a:gd name="T15" fmla="*/ 1 h 2268"/>
                  <a:gd name="T16" fmla="*/ 0 w 132"/>
                  <a:gd name="T17" fmla="*/ 67 h 2268"/>
                  <a:gd name="T18" fmla="*/ 0 w 132"/>
                  <a:gd name="T19" fmla="*/ 537 h 2268"/>
                  <a:gd name="T20" fmla="*/ 0 w 132"/>
                  <a:gd name="T21" fmla="*/ 917 h 2268"/>
                  <a:gd name="T22" fmla="*/ 0 w 132"/>
                  <a:gd name="T23" fmla="*/ 1280 h 2268"/>
                  <a:gd name="T24" fmla="*/ 0 w 132"/>
                  <a:gd name="T25" fmla="*/ 1687 h 2268"/>
                  <a:gd name="T26" fmla="*/ 0 w 132"/>
                  <a:gd name="T27" fmla="*/ 2187 h 2268"/>
                  <a:gd name="T28" fmla="*/ 0 w 132"/>
                  <a:gd name="T29" fmla="*/ 2201 h 2268"/>
                  <a:gd name="T30" fmla="*/ 66 w 132"/>
                  <a:gd name="T31" fmla="*/ 2267 h 2268"/>
                  <a:gd name="T32" fmla="*/ 132 w 132"/>
                  <a:gd name="T33" fmla="*/ 2201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2268">
                    <a:moveTo>
                      <a:pt x="132" y="2201"/>
                    </a:moveTo>
                    <a:cubicBezTo>
                      <a:pt x="132" y="2045"/>
                      <a:pt x="132" y="1888"/>
                      <a:pt x="132" y="1731"/>
                    </a:cubicBezTo>
                    <a:cubicBezTo>
                      <a:pt x="132" y="1605"/>
                      <a:pt x="132" y="1478"/>
                      <a:pt x="132" y="1352"/>
                    </a:cubicBezTo>
                    <a:cubicBezTo>
                      <a:pt x="132" y="1231"/>
                      <a:pt x="132" y="1110"/>
                      <a:pt x="132" y="989"/>
                    </a:cubicBezTo>
                    <a:cubicBezTo>
                      <a:pt x="132" y="853"/>
                      <a:pt x="132" y="717"/>
                      <a:pt x="132" y="581"/>
                    </a:cubicBezTo>
                    <a:cubicBezTo>
                      <a:pt x="132" y="414"/>
                      <a:pt x="132" y="248"/>
                      <a:pt x="132" y="81"/>
                    </a:cubicBezTo>
                    <a:cubicBezTo>
                      <a:pt x="132" y="77"/>
                      <a:pt x="132" y="72"/>
                      <a:pt x="132" y="67"/>
                    </a:cubicBezTo>
                    <a:cubicBezTo>
                      <a:pt x="132" y="33"/>
                      <a:pt x="102" y="0"/>
                      <a:pt x="66" y="1"/>
                    </a:cubicBezTo>
                    <a:cubicBezTo>
                      <a:pt x="30" y="3"/>
                      <a:pt x="0" y="30"/>
                      <a:pt x="0" y="67"/>
                    </a:cubicBezTo>
                    <a:cubicBezTo>
                      <a:pt x="0" y="224"/>
                      <a:pt x="0" y="380"/>
                      <a:pt x="0" y="537"/>
                    </a:cubicBezTo>
                    <a:cubicBezTo>
                      <a:pt x="0" y="664"/>
                      <a:pt x="0" y="791"/>
                      <a:pt x="0" y="917"/>
                    </a:cubicBezTo>
                    <a:cubicBezTo>
                      <a:pt x="0" y="1038"/>
                      <a:pt x="0" y="1159"/>
                      <a:pt x="0" y="1280"/>
                    </a:cubicBezTo>
                    <a:cubicBezTo>
                      <a:pt x="0" y="1416"/>
                      <a:pt x="0" y="1551"/>
                      <a:pt x="0" y="1687"/>
                    </a:cubicBezTo>
                    <a:cubicBezTo>
                      <a:pt x="0" y="1854"/>
                      <a:pt x="0" y="2021"/>
                      <a:pt x="0" y="2187"/>
                    </a:cubicBezTo>
                    <a:cubicBezTo>
                      <a:pt x="0" y="2192"/>
                      <a:pt x="0" y="2196"/>
                      <a:pt x="0" y="2201"/>
                    </a:cubicBezTo>
                    <a:cubicBezTo>
                      <a:pt x="0" y="2236"/>
                      <a:pt x="30" y="2268"/>
                      <a:pt x="66" y="2267"/>
                    </a:cubicBezTo>
                    <a:cubicBezTo>
                      <a:pt x="102" y="2266"/>
                      <a:pt x="132" y="2238"/>
                      <a:pt x="132" y="2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7" name="Freeform 31">
                <a:extLst>
                  <a:ext uri="{FF2B5EF4-FFF2-40B4-BE49-F238E27FC236}">
                    <a16:creationId xmlns:a16="http://schemas.microsoft.com/office/drawing/2014/main" id="{24917DC2-57FC-44BB-8A4F-B4FE2226B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1782"/>
                <a:ext cx="31" cy="30"/>
              </a:xfrm>
              <a:custGeom>
                <a:avLst/>
                <a:gdLst>
                  <a:gd name="T0" fmla="*/ 67 w 135"/>
                  <a:gd name="T1" fmla="*/ 132 h 132"/>
                  <a:gd name="T2" fmla="*/ 133 w 135"/>
                  <a:gd name="T3" fmla="*/ 66 h 132"/>
                  <a:gd name="T4" fmla="*/ 67 w 135"/>
                  <a:gd name="T5" fmla="*/ 0 h 132"/>
                  <a:gd name="T6" fmla="*/ 1 w 135"/>
                  <a:gd name="T7" fmla="*/ 66 h 132"/>
                  <a:gd name="T8" fmla="*/ 67 w 135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2">
                    <a:moveTo>
                      <a:pt x="67" y="132"/>
                    </a:moveTo>
                    <a:cubicBezTo>
                      <a:pt x="102" y="132"/>
                      <a:pt x="135" y="102"/>
                      <a:pt x="133" y="66"/>
                    </a:cubicBezTo>
                    <a:cubicBezTo>
                      <a:pt x="132" y="30"/>
                      <a:pt x="104" y="0"/>
                      <a:pt x="67" y="0"/>
                    </a:cubicBezTo>
                    <a:cubicBezTo>
                      <a:pt x="32" y="0"/>
                      <a:pt x="0" y="30"/>
                      <a:pt x="1" y="66"/>
                    </a:cubicBezTo>
                    <a:cubicBezTo>
                      <a:pt x="3" y="102"/>
                      <a:pt x="30" y="132"/>
                      <a:pt x="67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8" name="Freeform 32">
                <a:extLst>
                  <a:ext uri="{FF2B5EF4-FFF2-40B4-BE49-F238E27FC236}">
                    <a16:creationId xmlns:a16="http://schemas.microsoft.com/office/drawing/2014/main" id="{8D5D105A-9DBA-4939-95E8-9F2EDE68A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270"/>
                <a:ext cx="31" cy="30"/>
              </a:xfrm>
              <a:custGeom>
                <a:avLst/>
                <a:gdLst>
                  <a:gd name="T0" fmla="*/ 68 w 135"/>
                  <a:gd name="T1" fmla="*/ 132 h 132"/>
                  <a:gd name="T2" fmla="*/ 134 w 135"/>
                  <a:gd name="T3" fmla="*/ 66 h 132"/>
                  <a:gd name="T4" fmla="*/ 68 w 135"/>
                  <a:gd name="T5" fmla="*/ 0 h 132"/>
                  <a:gd name="T6" fmla="*/ 2 w 135"/>
                  <a:gd name="T7" fmla="*/ 66 h 132"/>
                  <a:gd name="T8" fmla="*/ 68 w 135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2">
                    <a:moveTo>
                      <a:pt x="68" y="132"/>
                    </a:moveTo>
                    <a:cubicBezTo>
                      <a:pt x="102" y="132"/>
                      <a:pt x="135" y="102"/>
                      <a:pt x="134" y="66"/>
                    </a:cubicBezTo>
                    <a:cubicBezTo>
                      <a:pt x="132" y="31"/>
                      <a:pt x="105" y="0"/>
                      <a:pt x="68" y="0"/>
                    </a:cubicBezTo>
                    <a:cubicBezTo>
                      <a:pt x="33" y="0"/>
                      <a:pt x="0" y="31"/>
                      <a:pt x="2" y="66"/>
                    </a:cubicBezTo>
                    <a:cubicBezTo>
                      <a:pt x="3" y="102"/>
                      <a:pt x="31" y="132"/>
                      <a:pt x="68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19" name="Freeform 33">
                <a:extLst>
                  <a:ext uri="{FF2B5EF4-FFF2-40B4-BE49-F238E27FC236}">
                    <a16:creationId xmlns:a16="http://schemas.microsoft.com/office/drawing/2014/main" id="{D2D10004-7588-4452-BF8A-6FE740584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1782"/>
                <a:ext cx="147" cy="30"/>
              </a:xfrm>
              <a:custGeom>
                <a:avLst/>
                <a:gdLst>
                  <a:gd name="T0" fmla="*/ 67 w 640"/>
                  <a:gd name="T1" fmla="*/ 132 h 132"/>
                  <a:gd name="T2" fmla="*/ 510 w 640"/>
                  <a:gd name="T3" fmla="*/ 132 h 132"/>
                  <a:gd name="T4" fmla="*/ 573 w 640"/>
                  <a:gd name="T5" fmla="*/ 132 h 132"/>
                  <a:gd name="T6" fmla="*/ 639 w 640"/>
                  <a:gd name="T7" fmla="*/ 66 h 132"/>
                  <a:gd name="T8" fmla="*/ 573 w 640"/>
                  <a:gd name="T9" fmla="*/ 0 h 132"/>
                  <a:gd name="T10" fmla="*/ 130 w 640"/>
                  <a:gd name="T11" fmla="*/ 0 h 132"/>
                  <a:gd name="T12" fmla="*/ 67 w 640"/>
                  <a:gd name="T13" fmla="*/ 0 h 132"/>
                  <a:gd name="T14" fmla="*/ 1 w 640"/>
                  <a:gd name="T15" fmla="*/ 66 h 132"/>
                  <a:gd name="T16" fmla="*/ 67 w 640"/>
                  <a:gd name="T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132">
                    <a:moveTo>
                      <a:pt x="67" y="132"/>
                    </a:moveTo>
                    <a:cubicBezTo>
                      <a:pt x="215" y="132"/>
                      <a:pt x="362" y="132"/>
                      <a:pt x="510" y="132"/>
                    </a:cubicBezTo>
                    <a:cubicBezTo>
                      <a:pt x="531" y="132"/>
                      <a:pt x="552" y="132"/>
                      <a:pt x="573" y="132"/>
                    </a:cubicBezTo>
                    <a:cubicBezTo>
                      <a:pt x="607" y="132"/>
                      <a:pt x="640" y="102"/>
                      <a:pt x="639" y="66"/>
                    </a:cubicBezTo>
                    <a:cubicBezTo>
                      <a:pt x="637" y="30"/>
                      <a:pt x="610" y="0"/>
                      <a:pt x="573" y="0"/>
                    </a:cubicBezTo>
                    <a:cubicBezTo>
                      <a:pt x="425" y="0"/>
                      <a:pt x="278" y="0"/>
                      <a:pt x="130" y="0"/>
                    </a:cubicBezTo>
                    <a:cubicBezTo>
                      <a:pt x="109" y="0"/>
                      <a:pt x="88" y="0"/>
                      <a:pt x="67" y="0"/>
                    </a:cubicBezTo>
                    <a:cubicBezTo>
                      <a:pt x="32" y="0"/>
                      <a:pt x="0" y="30"/>
                      <a:pt x="1" y="66"/>
                    </a:cubicBezTo>
                    <a:cubicBezTo>
                      <a:pt x="3" y="102"/>
                      <a:pt x="30" y="132"/>
                      <a:pt x="67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20" name="Freeform 34">
                <a:extLst>
                  <a:ext uri="{FF2B5EF4-FFF2-40B4-BE49-F238E27FC236}">
                    <a16:creationId xmlns:a16="http://schemas.microsoft.com/office/drawing/2014/main" id="{0C75E6DB-6353-4A1F-9FCF-45E47EBF3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026"/>
                <a:ext cx="147" cy="30"/>
              </a:xfrm>
              <a:custGeom>
                <a:avLst/>
                <a:gdLst>
                  <a:gd name="T0" fmla="*/ 67 w 640"/>
                  <a:gd name="T1" fmla="*/ 132 h 132"/>
                  <a:gd name="T2" fmla="*/ 510 w 640"/>
                  <a:gd name="T3" fmla="*/ 132 h 132"/>
                  <a:gd name="T4" fmla="*/ 573 w 640"/>
                  <a:gd name="T5" fmla="*/ 132 h 132"/>
                  <a:gd name="T6" fmla="*/ 639 w 640"/>
                  <a:gd name="T7" fmla="*/ 66 h 132"/>
                  <a:gd name="T8" fmla="*/ 573 w 640"/>
                  <a:gd name="T9" fmla="*/ 0 h 132"/>
                  <a:gd name="T10" fmla="*/ 130 w 640"/>
                  <a:gd name="T11" fmla="*/ 0 h 132"/>
                  <a:gd name="T12" fmla="*/ 67 w 640"/>
                  <a:gd name="T13" fmla="*/ 0 h 132"/>
                  <a:gd name="T14" fmla="*/ 1 w 640"/>
                  <a:gd name="T15" fmla="*/ 66 h 132"/>
                  <a:gd name="T16" fmla="*/ 67 w 640"/>
                  <a:gd name="T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132">
                    <a:moveTo>
                      <a:pt x="67" y="132"/>
                    </a:moveTo>
                    <a:cubicBezTo>
                      <a:pt x="215" y="132"/>
                      <a:pt x="362" y="132"/>
                      <a:pt x="510" y="132"/>
                    </a:cubicBezTo>
                    <a:cubicBezTo>
                      <a:pt x="531" y="132"/>
                      <a:pt x="552" y="132"/>
                      <a:pt x="573" y="132"/>
                    </a:cubicBezTo>
                    <a:cubicBezTo>
                      <a:pt x="607" y="132"/>
                      <a:pt x="640" y="102"/>
                      <a:pt x="639" y="66"/>
                    </a:cubicBezTo>
                    <a:cubicBezTo>
                      <a:pt x="637" y="30"/>
                      <a:pt x="610" y="0"/>
                      <a:pt x="573" y="0"/>
                    </a:cubicBezTo>
                    <a:cubicBezTo>
                      <a:pt x="425" y="0"/>
                      <a:pt x="278" y="0"/>
                      <a:pt x="130" y="0"/>
                    </a:cubicBezTo>
                    <a:cubicBezTo>
                      <a:pt x="109" y="0"/>
                      <a:pt x="88" y="0"/>
                      <a:pt x="67" y="0"/>
                    </a:cubicBezTo>
                    <a:cubicBezTo>
                      <a:pt x="32" y="0"/>
                      <a:pt x="0" y="30"/>
                      <a:pt x="1" y="66"/>
                    </a:cubicBezTo>
                    <a:cubicBezTo>
                      <a:pt x="3" y="102"/>
                      <a:pt x="30" y="132"/>
                      <a:pt x="67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DBF2FAC3-9A37-4750-8D35-212D14D93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270"/>
                <a:ext cx="147" cy="30"/>
              </a:xfrm>
              <a:custGeom>
                <a:avLst/>
                <a:gdLst>
                  <a:gd name="T0" fmla="*/ 67 w 640"/>
                  <a:gd name="T1" fmla="*/ 132 h 132"/>
                  <a:gd name="T2" fmla="*/ 510 w 640"/>
                  <a:gd name="T3" fmla="*/ 132 h 132"/>
                  <a:gd name="T4" fmla="*/ 573 w 640"/>
                  <a:gd name="T5" fmla="*/ 132 h 132"/>
                  <a:gd name="T6" fmla="*/ 639 w 640"/>
                  <a:gd name="T7" fmla="*/ 66 h 132"/>
                  <a:gd name="T8" fmla="*/ 573 w 640"/>
                  <a:gd name="T9" fmla="*/ 0 h 132"/>
                  <a:gd name="T10" fmla="*/ 130 w 640"/>
                  <a:gd name="T11" fmla="*/ 0 h 132"/>
                  <a:gd name="T12" fmla="*/ 67 w 640"/>
                  <a:gd name="T13" fmla="*/ 0 h 132"/>
                  <a:gd name="T14" fmla="*/ 1 w 640"/>
                  <a:gd name="T15" fmla="*/ 66 h 132"/>
                  <a:gd name="T16" fmla="*/ 67 w 640"/>
                  <a:gd name="T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132">
                    <a:moveTo>
                      <a:pt x="67" y="132"/>
                    </a:moveTo>
                    <a:cubicBezTo>
                      <a:pt x="215" y="132"/>
                      <a:pt x="362" y="132"/>
                      <a:pt x="510" y="132"/>
                    </a:cubicBezTo>
                    <a:cubicBezTo>
                      <a:pt x="531" y="132"/>
                      <a:pt x="552" y="132"/>
                      <a:pt x="573" y="132"/>
                    </a:cubicBezTo>
                    <a:cubicBezTo>
                      <a:pt x="607" y="132"/>
                      <a:pt x="640" y="101"/>
                      <a:pt x="639" y="66"/>
                    </a:cubicBezTo>
                    <a:cubicBezTo>
                      <a:pt x="637" y="30"/>
                      <a:pt x="610" y="0"/>
                      <a:pt x="573" y="0"/>
                    </a:cubicBezTo>
                    <a:cubicBezTo>
                      <a:pt x="425" y="0"/>
                      <a:pt x="278" y="0"/>
                      <a:pt x="130" y="0"/>
                    </a:cubicBezTo>
                    <a:cubicBezTo>
                      <a:pt x="109" y="0"/>
                      <a:pt x="88" y="0"/>
                      <a:pt x="67" y="0"/>
                    </a:cubicBezTo>
                    <a:cubicBezTo>
                      <a:pt x="32" y="0"/>
                      <a:pt x="0" y="30"/>
                      <a:pt x="1" y="66"/>
                    </a:cubicBezTo>
                    <a:cubicBezTo>
                      <a:pt x="3" y="101"/>
                      <a:pt x="30" y="132"/>
                      <a:pt x="67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4546A8D-61B7-4666-BC78-A2C9306E1393}"/>
              </a:ext>
            </a:extLst>
          </p:cNvPr>
          <p:cNvGrpSpPr/>
          <p:nvPr/>
        </p:nvGrpSpPr>
        <p:grpSpPr>
          <a:xfrm>
            <a:off x="6993212" y="2112321"/>
            <a:ext cx="918102" cy="918102"/>
            <a:chOff x="7332744" y="1729414"/>
            <a:chExt cx="1007816" cy="1007816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6F2637F-DBA6-4378-B96C-C10EADBC6707}"/>
                </a:ext>
              </a:extLst>
            </p:cNvPr>
            <p:cNvSpPr/>
            <p:nvPr/>
          </p:nvSpPr>
          <p:spPr>
            <a:xfrm rot="10800000" flipV="1">
              <a:off x="7332744" y="1729414"/>
              <a:ext cx="1007816" cy="1007816"/>
            </a:xfrm>
            <a:prstGeom prst="ellipse">
              <a:avLst/>
            </a:prstGeom>
            <a:solidFill>
              <a:srgbClr val="65C4DB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167AE1C-6E3D-4E19-A6F3-7708CB8B8D1C}"/>
                </a:ext>
              </a:extLst>
            </p:cNvPr>
            <p:cNvGrpSpPr/>
            <p:nvPr/>
          </p:nvGrpSpPr>
          <p:grpSpPr>
            <a:xfrm>
              <a:off x="7534643" y="2288017"/>
              <a:ext cx="604018" cy="18170"/>
              <a:chOff x="7480034" y="5089894"/>
              <a:chExt cx="484566" cy="14577"/>
            </a:xfrm>
          </p:grpSpPr>
          <p:sp>
            <p:nvSpPr>
              <p:cNvPr id="225" name="Freeform 44">
                <a:extLst>
                  <a:ext uri="{FF2B5EF4-FFF2-40B4-BE49-F238E27FC236}">
                    <a16:creationId xmlns:a16="http://schemas.microsoft.com/office/drawing/2014/main" id="{F841C717-1F5A-499E-A21B-1C315A963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440" y="5089894"/>
                <a:ext cx="114160" cy="14577"/>
              </a:xfrm>
              <a:custGeom>
                <a:avLst/>
                <a:gdLst>
                  <a:gd name="T0" fmla="*/ 208 w 3278"/>
                  <a:gd name="T1" fmla="*/ 417 h 417"/>
                  <a:gd name="T2" fmla="*/ 1179 w 3278"/>
                  <a:gd name="T3" fmla="*/ 417 h 417"/>
                  <a:gd name="T4" fmla="*/ 2716 w 3278"/>
                  <a:gd name="T5" fmla="*/ 417 h 417"/>
                  <a:gd name="T6" fmla="*/ 3070 w 3278"/>
                  <a:gd name="T7" fmla="*/ 417 h 417"/>
                  <a:gd name="T8" fmla="*/ 3278 w 3278"/>
                  <a:gd name="T9" fmla="*/ 209 h 417"/>
                  <a:gd name="T10" fmla="*/ 3070 w 3278"/>
                  <a:gd name="T11" fmla="*/ 0 h 417"/>
                  <a:gd name="T12" fmla="*/ 2100 w 3278"/>
                  <a:gd name="T13" fmla="*/ 0 h 417"/>
                  <a:gd name="T14" fmla="*/ 562 w 3278"/>
                  <a:gd name="T15" fmla="*/ 0 h 417"/>
                  <a:gd name="T16" fmla="*/ 208 w 3278"/>
                  <a:gd name="T17" fmla="*/ 0 h 417"/>
                  <a:gd name="T18" fmla="*/ 0 w 3278"/>
                  <a:gd name="T19" fmla="*/ 209 h 417"/>
                  <a:gd name="T20" fmla="*/ 208 w 3278"/>
                  <a:gd name="T21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8" h="417">
                    <a:moveTo>
                      <a:pt x="208" y="417"/>
                    </a:moveTo>
                    <a:cubicBezTo>
                      <a:pt x="531" y="417"/>
                      <a:pt x="856" y="417"/>
                      <a:pt x="1179" y="417"/>
                    </a:cubicBezTo>
                    <a:cubicBezTo>
                      <a:pt x="1691" y="417"/>
                      <a:pt x="2204" y="417"/>
                      <a:pt x="2716" y="417"/>
                    </a:cubicBezTo>
                    <a:cubicBezTo>
                      <a:pt x="2833" y="417"/>
                      <a:pt x="2951" y="417"/>
                      <a:pt x="3070" y="417"/>
                    </a:cubicBezTo>
                    <a:cubicBezTo>
                      <a:pt x="3183" y="417"/>
                      <a:pt x="3278" y="322"/>
                      <a:pt x="3278" y="209"/>
                    </a:cubicBezTo>
                    <a:cubicBezTo>
                      <a:pt x="3278" y="96"/>
                      <a:pt x="3183" y="0"/>
                      <a:pt x="3070" y="0"/>
                    </a:cubicBezTo>
                    <a:cubicBezTo>
                      <a:pt x="2747" y="0"/>
                      <a:pt x="2423" y="0"/>
                      <a:pt x="2100" y="0"/>
                    </a:cubicBezTo>
                    <a:cubicBezTo>
                      <a:pt x="1588" y="0"/>
                      <a:pt x="1074" y="0"/>
                      <a:pt x="562" y="0"/>
                    </a:cubicBezTo>
                    <a:cubicBezTo>
                      <a:pt x="445" y="0"/>
                      <a:pt x="327" y="0"/>
                      <a:pt x="208" y="0"/>
                    </a:cubicBezTo>
                    <a:cubicBezTo>
                      <a:pt x="95" y="0"/>
                      <a:pt x="0" y="96"/>
                      <a:pt x="0" y="209"/>
                    </a:cubicBezTo>
                    <a:cubicBezTo>
                      <a:pt x="0" y="322"/>
                      <a:pt x="95" y="417"/>
                      <a:pt x="208" y="417"/>
                    </a:cubicBezTo>
                    <a:close/>
                  </a:path>
                </a:pathLst>
              </a:custGeom>
              <a:solidFill>
                <a:srgbClr val="DFD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  <p:sp>
            <p:nvSpPr>
              <p:cNvPr id="226" name="Freeform 48">
                <a:extLst>
                  <a:ext uri="{FF2B5EF4-FFF2-40B4-BE49-F238E27FC236}">
                    <a16:creationId xmlns:a16="http://schemas.microsoft.com/office/drawing/2014/main" id="{391D9C18-2240-4E24-BDBB-F08908DBB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034" y="5089894"/>
                <a:ext cx="114313" cy="14577"/>
              </a:xfrm>
              <a:custGeom>
                <a:avLst/>
                <a:gdLst>
                  <a:gd name="T0" fmla="*/ 3070 w 3279"/>
                  <a:gd name="T1" fmla="*/ 0 h 417"/>
                  <a:gd name="T2" fmla="*/ 2100 w 3279"/>
                  <a:gd name="T3" fmla="*/ 0 h 417"/>
                  <a:gd name="T4" fmla="*/ 563 w 3279"/>
                  <a:gd name="T5" fmla="*/ 0 h 417"/>
                  <a:gd name="T6" fmla="*/ 208 w 3279"/>
                  <a:gd name="T7" fmla="*/ 0 h 417"/>
                  <a:gd name="T8" fmla="*/ 0 w 3279"/>
                  <a:gd name="T9" fmla="*/ 209 h 417"/>
                  <a:gd name="T10" fmla="*/ 208 w 3279"/>
                  <a:gd name="T11" fmla="*/ 417 h 417"/>
                  <a:gd name="T12" fmla="*/ 1179 w 3279"/>
                  <a:gd name="T13" fmla="*/ 417 h 417"/>
                  <a:gd name="T14" fmla="*/ 2716 w 3279"/>
                  <a:gd name="T15" fmla="*/ 417 h 417"/>
                  <a:gd name="T16" fmla="*/ 3070 w 3279"/>
                  <a:gd name="T17" fmla="*/ 417 h 417"/>
                  <a:gd name="T18" fmla="*/ 3279 w 3279"/>
                  <a:gd name="T19" fmla="*/ 209 h 417"/>
                  <a:gd name="T20" fmla="*/ 3070 w 3279"/>
                  <a:gd name="T2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9" h="417">
                    <a:moveTo>
                      <a:pt x="3070" y="0"/>
                    </a:moveTo>
                    <a:cubicBezTo>
                      <a:pt x="2747" y="0"/>
                      <a:pt x="2423" y="0"/>
                      <a:pt x="2100" y="0"/>
                    </a:cubicBezTo>
                    <a:cubicBezTo>
                      <a:pt x="1588" y="0"/>
                      <a:pt x="1075" y="0"/>
                      <a:pt x="563" y="0"/>
                    </a:cubicBezTo>
                    <a:cubicBezTo>
                      <a:pt x="445" y="0"/>
                      <a:pt x="327" y="0"/>
                      <a:pt x="208" y="0"/>
                    </a:cubicBezTo>
                    <a:cubicBezTo>
                      <a:pt x="95" y="0"/>
                      <a:pt x="0" y="96"/>
                      <a:pt x="0" y="209"/>
                    </a:cubicBezTo>
                    <a:cubicBezTo>
                      <a:pt x="0" y="322"/>
                      <a:pt x="95" y="417"/>
                      <a:pt x="208" y="417"/>
                    </a:cubicBezTo>
                    <a:cubicBezTo>
                      <a:pt x="531" y="417"/>
                      <a:pt x="856" y="417"/>
                      <a:pt x="1179" y="417"/>
                    </a:cubicBezTo>
                    <a:cubicBezTo>
                      <a:pt x="1691" y="417"/>
                      <a:pt x="2204" y="417"/>
                      <a:pt x="2716" y="417"/>
                    </a:cubicBezTo>
                    <a:cubicBezTo>
                      <a:pt x="2834" y="417"/>
                      <a:pt x="2951" y="417"/>
                      <a:pt x="3070" y="417"/>
                    </a:cubicBezTo>
                    <a:cubicBezTo>
                      <a:pt x="3183" y="417"/>
                      <a:pt x="3279" y="322"/>
                      <a:pt x="3279" y="209"/>
                    </a:cubicBezTo>
                    <a:cubicBezTo>
                      <a:pt x="3279" y="96"/>
                      <a:pt x="3183" y="0"/>
                      <a:pt x="3070" y="0"/>
                    </a:cubicBezTo>
                    <a:close/>
                  </a:path>
                </a:pathLst>
              </a:custGeom>
              <a:solidFill>
                <a:srgbClr val="DFD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1E20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227" name="Chevron 14">
            <a:extLst>
              <a:ext uri="{FF2B5EF4-FFF2-40B4-BE49-F238E27FC236}">
                <a16:creationId xmlns:a16="http://schemas.microsoft.com/office/drawing/2014/main" id="{6DCF180F-5F5A-4969-BEEC-2D65D7BA5B88}"/>
              </a:ext>
            </a:extLst>
          </p:cNvPr>
          <p:cNvSpPr/>
          <p:nvPr/>
        </p:nvSpPr>
        <p:spPr>
          <a:xfrm rot="15154629">
            <a:off x="4024322" y="4350268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28" name="Chevron 14">
            <a:extLst>
              <a:ext uri="{FF2B5EF4-FFF2-40B4-BE49-F238E27FC236}">
                <a16:creationId xmlns:a16="http://schemas.microsoft.com/office/drawing/2014/main" id="{D895CEEE-A59C-47A2-8BCF-1D192B5A5FC2}"/>
              </a:ext>
            </a:extLst>
          </p:cNvPr>
          <p:cNvSpPr/>
          <p:nvPr/>
        </p:nvSpPr>
        <p:spPr>
          <a:xfrm rot="18045114">
            <a:off x="4126610" y="2801490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29" name="Chevron 14">
            <a:extLst>
              <a:ext uri="{FF2B5EF4-FFF2-40B4-BE49-F238E27FC236}">
                <a16:creationId xmlns:a16="http://schemas.microsoft.com/office/drawing/2014/main" id="{D3C1332B-678B-431B-8D5C-D3E7B5E93965}"/>
              </a:ext>
            </a:extLst>
          </p:cNvPr>
          <p:cNvSpPr/>
          <p:nvPr/>
        </p:nvSpPr>
        <p:spPr>
          <a:xfrm rot="20725469">
            <a:off x="5300663" y="1843836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30" name="Chevron 14">
            <a:extLst>
              <a:ext uri="{FF2B5EF4-FFF2-40B4-BE49-F238E27FC236}">
                <a16:creationId xmlns:a16="http://schemas.microsoft.com/office/drawing/2014/main" id="{1B481390-9731-470B-ABAB-5956EBDDBCAA}"/>
              </a:ext>
            </a:extLst>
          </p:cNvPr>
          <p:cNvSpPr/>
          <p:nvPr/>
        </p:nvSpPr>
        <p:spPr>
          <a:xfrm rot="1813788">
            <a:off x="6778127" y="1984410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31" name="Chevron 14">
            <a:extLst>
              <a:ext uri="{FF2B5EF4-FFF2-40B4-BE49-F238E27FC236}">
                <a16:creationId xmlns:a16="http://schemas.microsoft.com/office/drawing/2014/main" id="{3E5FDF7F-7126-402F-A8EC-03997D1119CA}"/>
              </a:ext>
            </a:extLst>
          </p:cNvPr>
          <p:cNvSpPr/>
          <p:nvPr/>
        </p:nvSpPr>
        <p:spPr>
          <a:xfrm rot="4294825">
            <a:off x="7700064" y="3081970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32" name="Chevron 14">
            <a:extLst>
              <a:ext uri="{FF2B5EF4-FFF2-40B4-BE49-F238E27FC236}">
                <a16:creationId xmlns:a16="http://schemas.microsoft.com/office/drawing/2014/main" id="{203C6D3C-5DC4-4943-AF80-AD4502C746F3}"/>
              </a:ext>
            </a:extLst>
          </p:cNvPr>
          <p:cNvSpPr/>
          <p:nvPr/>
        </p:nvSpPr>
        <p:spPr>
          <a:xfrm rot="6856603">
            <a:off x="7628557" y="4532265"/>
            <a:ext cx="366538" cy="370803"/>
          </a:xfrm>
          <a:prstGeom prst="chevron">
            <a:avLst>
              <a:gd name="adj" fmla="val 65637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/>
              <a:ea typeface="+mn-ea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EC9895F-DECC-4F43-BA76-F251456595A0}"/>
              </a:ext>
            </a:extLst>
          </p:cNvPr>
          <p:cNvSpPr/>
          <p:nvPr/>
        </p:nvSpPr>
        <p:spPr>
          <a:xfrm rot="10800000" flipV="1">
            <a:off x="4315432" y="2110170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FEDE0F-95AC-4959-BB85-4D4A47EDA04B}"/>
              </a:ext>
            </a:extLst>
          </p:cNvPr>
          <p:cNvSpPr/>
          <p:nvPr/>
        </p:nvSpPr>
        <p:spPr>
          <a:xfrm rot="10800000" flipV="1">
            <a:off x="7018833" y="2114276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DC29709-4B73-46EC-9AFF-1A2BF99AEF3D}"/>
              </a:ext>
            </a:extLst>
          </p:cNvPr>
          <p:cNvSpPr/>
          <p:nvPr/>
        </p:nvSpPr>
        <p:spPr>
          <a:xfrm rot="10800000" flipV="1">
            <a:off x="7531272" y="3455265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5591DA9-5819-4E9B-A991-7BD3971DFCB1}"/>
              </a:ext>
            </a:extLst>
          </p:cNvPr>
          <p:cNvSpPr/>
          <p:nvPr/>
        </p:nvSpPr>
        <p:spPr>
          <a:xfrm rot="10800000" flipV="1">
            <a:off x="7015255" y="4795991"/>
            <a:ext cx="918102" cy="918102"/>
          </a:xfrm>
          <a:prstGeom prst="ellipse">
            <a:avLst/>
          </a:prstGeom>
          <a:solidFill>
            <a:srgbClr val="65C4D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7" name="Picture 236">
            <a:extLst>
              <a:ext uri="{FF2B5EF4-FFF2-40B4-BE49-F238E27FC236}">
                <a16:creationId xmlns:a16="http://schemas.microsoft.com/office/drawing/2014/main" id="{6F859291-E447-4B3F-AB80-A9A402648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035" y="4935070"/>
            <a:ext cx="555900" cy="5559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D994D14-B7D4-4896-B938-B475A6267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124" y="3557067"/>
            <a:ext cx="659408" cy="659408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38D7909E-DC98-41A6-9B99-F2551C04B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850" y="2248286"/>
            <a:ext cx="621126" cy="621126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9DD0880C-60F5-4DE6-9570-604BC5DE4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9818" y="1685381"/>
            <a:ext cx="663285" cy="66328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322855B3-5049-40AC-ABFC-B113844EB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8853" y="2209221"/>
            <a:ext cx="699780" cy="69978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F3271F50-81B5-40D5-9143-B502E22D1D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1363" y="3544258"/>
            <a:ext cx="640520" cy="64052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C835CA6-F29B-49E6-A6EE-6103050E49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4539" y="4908746"/>
            <a:ext cx="673757" cy="6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Turn it into opportunities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AF1DD67-6BE5-4813-9EBD-B7869A10865D}"/>
              </a:ext>
            </a:extLst>
          </p:cNvPr>
          <p:cNvSpPr txBox="1">
            <a:spLocks/>
          </p:cNvSpPr>
          <p:nvPr/>
        </p:nvSpPr>
        <p:spPr>
          <a:xfrm>
            <a:off x="926204" y="899223"/>
            <a:ext cx="3200400" cy="769441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  <a:latin typeface="Calibri"/>
              </a:rPr>
              <a:t>How?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5787D281-15DB-4022-9BF9-98B6297C96F6}"/>
              </a:ext>
            </a:extLst>
          </p:cNvPr>
          <p:cNvSpPr txBox="1">
            <a:spLocks/>
          </p:cNvSpPr>
          <p:nvPr/>
        </p:nvSpPr>
        <p:spPr>
          <a:xfrm>
            <a:off x="887133" y="1951820"/>
            <a:ext cx="297334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nl-NL" sz="20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Calibri"/>
              </a:rPr>
              <a:t>Anticipate</a:t>
            </a:r>
            <a:endParaRPr lang="en-US" sz="3600" u="sng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9006EF11-6171-4160-AD9B-FD5378ACF663}"/>
              </a:ext>
            </a:extLst>
          </p:cNvPr>
          <p:cNvSpPr txBox="1">
            <a:spLocks/>
          </p:cNvSpPr>
          <p:nvPr/>
        </p:nvSpPr>
        <p:spPr>
          <a:xfrm>
            <a:off x="4931323" y="1951820"/>
            <a:ext cx="297334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nl-NL" sz="20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Calibri"/>
              </a:rPr>
              <a:t>Prepare</a:t>
            </a:r>
            <a:endParaRPr lang="en-US" sz="3600" u="sng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1439844D-3D95-475C-AF2C-3B5757078FAE}"/>
              </a:ext>
            </a:extLst>
          </p:cNvPr>
          <p:cNvSpPr txBox="1">
            <a:spLocks/>
          </p:cNvSpPr>
          <p:nvPr/>
        </p:nvSpPr>
        <p:spPr>
          <a:xfrm>
            <a:off x="9218656" y="1951820"/>
            <a:ext cx="297334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nl-NL" sz="20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Calibri"/>
              </a:rPr>
              <a:t>Act</a:t>
            </a:r>
            <a:endParaRPr lang="en-US" sz="3600" u="sng" dirty="0">
              <a:solidFill>
                <a:srgbClr val="C00000"/>
              </a:solidFill>
              <a:latin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012EB-1D1A-4D00-B416-0289BDFC7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42" y="3110012"/>
            <a:ext cx="2143125" cy="29547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FD6CD7-1CF3-4420-951E-F074A88E4C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81" y="3110012"/>
            <a:ext cx="2278515" cy="29547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A218E5-6139-4A12-812E-9169C9F50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4" y="3110012"/>
            <a:ext cx="2143125" cy="29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Discussion points today….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0B8D9D-652B-481A-B6F8-D538C1A96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430" y="2375731"/>
            <a:ext cx="6008570" cy="4092428"/>
          </a:xfrm>
          <a:prstGeom prst="rect">
            <a:avLst/>
          </a:prstGeom>
        </p:spPr>
      </p:pic>
      <p:sp>
        <p:nvSpPr>
          <p:cNvPr id="23" name="Title 5">
            <a:extLst>
              <a:ext uri="{FF2B5EF4-FFF2-40B4-BE49-F238E27FC236}">
                <a16:creationId xmlns:a16="http://schemas.microsoft.com/office/drawing/2014/main" id="{31E82A9D-CB4A-478C-8B60-0B8CCEAACEBC}"/>
              </a:ext>
            </a:extLst>
          </p:cNvPr>
          <p:cNvSpPr txBox="1">
            <a:spLocks/>
          </p:cNvSpPr>
          <p:nvPr/>
        </p:nvSpPr>
        <p:spPr>
          <a:xfrm>
            <a:off x="1637333" y="1202675"/>
            <a:ext cx="531826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C00000"/>
                </a:solidFill>
                <a:latin typeface="Calibri"/>
              </a:rPr>
              <a:t>Knowledge based economy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CBCC6DDA-2B3F-44E3-8BAF-6E5A0E0D0245}"/>
              </a:ext>
            </a:extLst>
          </p:cNvPr>
          <p:cNvSpPr txBox="1">
            <a:spLocks/>
          </p:cNvSpPr>
          <p:nvPr/>
        </p:nvSpPr>
        <p:spPr>
          <a:xfrm>
            <a:off x="1638906" y="1562466"/>
            <a:ext cx="531826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C00000"/>
                </a:solidFill>
                <a:latin typeface="Calibri"/>
              </a:rPr>
              <a:t>Professional services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53DFA913-C06F-46F0-82CE-02781448C4FD}"/>
              </a:ext>
            </a:extLst>
          </p:cNvPr>
          <p:cNvSpPr txBox="1">
            <a:spLocks/>
          </p:cNvSpPr>
          <p:nvPr/>
        </p:nvSpPr>
        <p:spPr>
          <a:xfrm>
            <a:off x="6459141" y="1202675"/>
            <a:ext cx="531826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C00000"/>
                </a:solidFill>
                <a:latin typeface="Calibri"/>
              </a:rPr>
              <a:t>Entrepreneurship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1C5B1193-8A48-4B1C-A659-38D6FC1F3902}"/>
              </a:ext>
            </a:extLst>
          </p:cNvPr>
          <p:cNvSpPr txBox="1">
            <a:spLocks/>
          </p:cNvSpPr>
          <p:nvPr/>
        </p:nvSpPr>
        <p:spPr>
          <a:xfrm>
            <a:off x="6459141" y="1678729"/>
            <a:ext cx="531826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C00000"/>
                </a:solidFill>
                <a:latin typeface="Calibri"/>
              </a:rPr>
              <a:t>New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293192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Discussion points today….</a:t>
            </a:r>
          </a:p>
        </p:txBody>
      </p:sp>
      <p:pic>
        <p:nvPicPr>
          <p:cNvPr id="4109" name="Picture 13" descr="f1014567-0efc-44b9-b17a-ce8222e529e8@ooredoo">
            <a:extLst>
              <a:ext uri="{FF2B5EF4-FFF2-40B4-BE49-F238E27FC236}">
                <a16:creationId xmlns:a16="http://schemas.microsoft.com/office/drawing/2014/main" id="{AE3ABEDE-CD06-4CB4-8D5B-D5E7EA422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289032"/>
            <a:ext cx="1114425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41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Non-tangible products defined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FBDDEA-1651-4917-9527-0D453AB4843F}"/>
              </a:ext>
            </a:extLst>
          </p:cNvPr>
          <p:cNvSpPr txBox="1"/>
          <p:nvPr/>
        </p:nvSpPr>
        <p:spPr>
          <a:xfrm flipH="1">
            <a:off x="1467219" y="1368720"/>
            <a:ext cx="3332595" cy="523220"/>
          </a:xfrm>
          <a:prstGeom prst="rect">
            <a:avLst/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 sz="1400">
                <a:latin typeface="Noto Sans" panose="020B0502040504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Products that cannot be tested out  or inspected in advance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721BFB0-3E6E-4A18-AAC4-CF3FD623A62B}"/>
              </a:ext>
            </a:extLst>
          </p:cNvPr>
          <p:cNvSpPr txBox="1"/>
          <p:nvPr/>
        </p:nvSpPr>
        <p:spPr>
          <a:xfrm flipH="1">
            <a:off x="6207844" y="1368720"/>
            <a:ext cx="3527477" cy="523220"/>
          </a:xfrm>
          <a:prstGeom prst="rect">
            <a:avLst/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 sz="1400">
                <a:latin typeface="Noto Sans" panose="020B050204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Buyers depend on surrogates to assess what they’re likely to get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653D512-DB44-4E10-9ED8-1F3D1B446EF3}"/>
              </a:ext>
            </a:extLst>
          </p:cNvPr>
          <p:cNvCxnSpPr>
            <a:cxnSpLocks/>
          </p:cNvCxnSpPr>
          <p:nvPr/>
        </p:nvCxnSpPr>
        <p:spPr>
          <a:xfrm rot="5400000">
            <a:off x="5570671" y="-1575302"/>
            <a:ext cx="0" cy="7500464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D15F8DC-2658-405B-9144-6ADC3D869780}"/>
              </a:ext>
            </a:extLst>
          </p:cNvPr>
          <p:cNvCxnSpPr>
            <a:cxnSpLocks/>
          </p:cNvCxnSpPr>
          <p:nvPr/>
        </p:nvCxnSpPr>
        <p:spPr>
          <a:xfrm rot="10800000">
            <a:off x="9316980" y="2174684"/>
            <a:ext cx="0" cy="32412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5703C8-EBE4-4E29-AB91-36A6E797DC29}"/>
              </a:ext>
            </a:extLst>
          </p:cNvPr>
          <p:cNvCxnSpPr>
            <a:cxnSpLocks/>
          </p:cNvCxnSpPr>
          <p:nvPr/>
        </p:nvCxnSpPr>
        <p:spPr>
          <a:xfrm rot="10800000">
            <a:off x="1824362" y="2174230"/>
            <a:ext cx="0" cy="32412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433FF50-187C-415A-A193-D4A64F865654}"/>
              </a:ext>
            </a:extLst>
          </p:cNvPr>
          <p:cNvCxnSpPr>
            <a:cxnSpLocks/>
          </p:cNvCxnSpPr>
          <p:nvPr/>
        </p:nvCxnSpPr>
        <p:spPr>
          <a:xfrm rot="10800000">
            <a:off x="3697516" y="2197306"/>
            <a:ext cx="0" cy="36576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081FC39-310C-4213-8A9E-D65837574860}"/>
              </a:ext>
            </a:extLst>
          </p:cNvPr>
          <p:cNvGrpSpPr/>
          <p:nvPr/>
        </p:nvGrpSpPr>
        <p:grpSpPr>
          <a:xfrm>
            <a:off x="1082084" y="3056914"/>
            <a:ext cx="409097" cy="2286564"/>
            <a:chOff x="882752" y="3955721"/>
            <a:chExt cx="428841" cy="2286564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725D58E-E0F0-418C-AC56-75C2C344FA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5861" y="3752612"/>
              <a:ext cx="0" cy="406217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6AEDF92-5B4C-469E-8D02-FA6EB6D08079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4616955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B1627E8-092B-40F3-86FA-34199B693EB9}"/>
                </a:ext>
              </a:extLst>
            </p:cNvPr>
            <p:cNvCxnSpPr>
              <a:cxnSpLocks/>
            </p:cNvCxnSpPr>
            <p:nvPr/>
          </p:nvCxnSpPr>
          <p:spPr>
            <a:xfrm>
              <a:off x="884666" y="3956689"/>
              <a:ext cx="0" cy="228559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30452A9-F0A8-4082-9188-EC7D18E3CE85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5418700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3758B89-7224-41F9-A624-AC0AAC767806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6239704"/>
              <a:ext cx="4230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</p:grp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1174F6F-9846-4E0D-8DF8-682BB39E0F79}"/>
              </a:ext>
            </a:extLst>
          </p:cNvPr>
          <p:cNvSpPr/>
          <p:nvPr/>
        </p:nvSpPr>
        <p:spPr>
          <a:xfrm>
            <a:off x="1065170" y="2937425"/>
            <a:ext cx="1371600" cy="365760"/>
          </a:xfrm>
          <a:prstGeom prst="roundRect">
            <a:avLst>
              <a:gd name="adj" fmla="val 24247"/>
            </a:avLst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Telecom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BDC91CC-B3C9-4267-9A5F-D651FBEB167E}"/>
              </a:ext>
            </a:extLst>
          </p:cNvPr>
          <p:cNvSpPr/>
          <p:nvPr/>
        </p:nvSpPr>
        <p:spPr>
          <a:xfrm>
            <a:off x="1548395" y="3579648"/>
            <a:ext cx="13484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011FEEB-A77D-49C9-BDA0-09069FF17B1D}"/>
              </a:ext>
            </a:extLst>
          </p:cNvPr>
          <p:cNvSpPr/>
          <p:nvPr/>
        </p:nvSpPr>
        <p:spPr>
          <a:xfrm>
            <a:off x="1584034" y="4394934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2D53C9A-526B-43D4-9DA8-DF0CC7E7A5AB}"/>
              </a:ext>
            </a:extLst>
          </p:cNvPr>
          <p:cNvSpPr/>
          <p:nvPr/>
        </p:nvSpPr>
        <p:spPr>
          <a:xfrm>
            <a:off x="1569709" y="5214283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F92C793-4E57-4CF3-B975-A06F05547756}"/>
              </a:ext>
            </a:extLst>
          </p:cNvPr>
          <p:cNvCxnSpPr>
            <a:cxnSpLocks/>
          </p:cNvCxnSpPr>
          <p:nvPr/>
        </p:nvCxnSpPr>
        <p:spPr>
          <a:xfrm rot="10800000">
            <a:off x="5570670" y="2192392"/>
            <a:ext cx="0" cy="36576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D378CD8-271B-448F-9F25-450F78245770}"/>
              </a:ext>
            </a:extLst>
          </p:cNvPr>
          <p:cNvCxnSpPr>
            <a:cxnSpLocks/>
          </p:cNvCxnSpPr>
          <p:nvPr/>
        </p:nvCxnSpPr>
        <p:spPr>
          <a:xfrm rot="10800000">
            <a:off x="7443824" y="2187475"/>
            <a:ext cx="0" cy="36576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ADA292-D58A-419C-B9F4-C81630049E27}"/>
              </a:ext>
            </a:extLst>
          </p:cNvPr>
          <p:cNvGrpSpPr/>
          <p:nvPr/>
        </p:nvGrpSpPr>
        <p:grpSpPr>
          <a:xfrm>
            <a:off x="3056475" y="3056914"/>
            <a:ext cx="409097" cy="2286564"/>
            <a:chOff x="882752" y="3955721"/>
            <a:chExt cx="428841" cy="2286564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2460B60-94F9-4B79-9B76-03B40926F1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5861" y="3752612"/>
              <a:ext cx="0" cy="406217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5436C21-72BC-405E-AD48-1D9D59BB2244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4616955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884A05C-91F6-4F6F-8A40-AC70797A28C5}"/>
                </a:ext>
              </a:extLst>
            </p:cNvPr>
            <p:cNvCxnSpPr>
              <a:cxnSpLocks/>
            </p:cNvCxnSpPr>
            <p:nvPr/>
          </p:nvCxnSpPr>
          <p:spPr>
            <a:xfrm>
              <a:off x="884666" y="3956689"/>
              <a:ext cx="0" cy="228559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4ADBDC3-3D90-4EE1-B097-26571ECE8704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5418700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4B09A5A-F224-4256-8C82-A2D7CEB8E276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6239704"/>
              <a:ext cx="4230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</p:grp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4CB56C7-D0FB-456B-ABD7-8B0E0D29CFA9}"/>
              </a:ext>
            </a:extLst>
          </p:cNvPr>
          <p:cNvSpPr/>
          <p:nvPr/>
        </p:nvSpPr>
        <p:spPr>
          <a:xfrm>
            <a:off x="3039561" y="2937425"/>
            <a:ext cx="1371600" cy="365760"/>
          </a:xfrm>
          <a:prstGeom prst="roundRect">
            <a:avLst>
              <a:gd name="adj" fmla="val 24247"/>
            </a:avLst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Insurance / Banking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34A8536-9AAE-4655-ACDE-9BD88DA8CFD5}"/>
              </a:ext>
            </a:extLst>
          </p:cNvPr>
          <p:cNvSpPr/>
          <p:nvPr/>
        </p:nvSpPr>
        <p:spPr>
          <a:xfrm>
            <a:off x="3522786" y="3579648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day risk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4F2AAC4-EA88-4ADB-9E37-FA02A4D829BF}"/>
              </a:ext>
            </a:extLst>
          </p:cNvPr>
          <p:cNvSpPr/>
          <p:nvPr/>
        </p:nvSpPr>
        <p:spPr>
          <a:xfrm>
            <a:off x="3558425" y="4394934"/>
            <a:ext cx="1478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Portfolio 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2BA5B0D-8E7C-4520-8402-5DFA0CC8C5A7}"/>
              </a:ext>
            </a:extLst>
          </p:cNvPr>
          <p:cNvSpPr/>
          <p:nvPr/>
        </p:nvSpPr>
        <p:spPr>
          <a:xfrm>
            <a:off x="3544100" y="521428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Cost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A9775D-D229-4D02-806D-BF6490ADDE2A}"/>
              </a:ext>
            </a:extLst>
          </p:cNvPr>
          <p:cNvGrpSpPr/>
          <p:nvPr/>
        </p:nvGrpSpPr>
        <p:grpSpPr>
          <a:xfrm>
            <a:off x="5030866" y="3056914"/>
            <a:ext cx="409097" cy="2286564"/>
            <a:chOff x="882752" y="3955721"/>
            <a:chExt cx="428841" cy="228656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AF63B51-701D-4466-929A-3464FFE66A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5861" y="3752612"/>
              <a:ext cx="0" cy="406217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E8B2690-40F9-47C6-94CF-9E9BEC56BC32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4616955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B96531-A03D-4E05-A7C4-EB795DD8FA33}"/>
                </a:ext>
              </a:extLst>
            </p:cNvPr>
            <p:cNvCxnSpPr>
              <a:cxnSpLocks/>
            </p:cNvCxnSpPr>
            <p:nvPr/>
          </p:nvCxnSpPr>
          <p:spPr>
            <a:xfrm>
              <a:off x="884666" y="3956689"/>
              <a:ext cx="0" cy="228559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4F0B11B-7762-4CE6-AD43-407019ADCC42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5418700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CFBE322-6078-4C09-B1AA-751A20A5DEB0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6239704"/>
              <a:ext cx="4230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</p:grp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125013F1-AB78-42E1-9A2E-CE67671243A9}"/>
              </a:ext>
            </a:extLst>
          </p:cNvPr>
          <p:cNvSpPr/>
          <p:nvPr/>
        </p:nvSpPr>
        <p:spPr>
          <a:xfrm>
            <a:off x="5013952" y="2937425"/>
            <a:ext cx="1371600" cy="365760"/>
          </a:xfrm>
          <a:prstGeom prst="roundRect">
            <a:avLst>
              <a:gd name="adj" fmla="val 24247"/>
            </a:avLst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Health Care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30D11E7-6E72-411C-87C2-63255F913562}"/>
              </a:ext>
            </a:extLst>
          </p:cNvPr>
          <p:cNvSpPr/>
          <p:nvPr/>
        </p:nvSpPr>
        <p:spPr>
          <a:xfrm>
            <a:off x="5497177" y="3579648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F506342-BBAC-4858-B3ED-36E5596FAAFE}"/>
              </a:ext>
            </a:extLst>
          </p:cNvPr>
          <p:cNvSpPr/>
          <p:nvPr/>
        </p:nvSpPr>
        <p:spPr>
          <a:xfrm>
            <a:off x="5532816" y="4394934"/>
            <a:ext cx="1173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A8385E4-DA20-4CD3-92C6-FB8498BA70A9}"/>
              </a:ext>
            </a:extLst>
          </p:cNvPr>
          <p:cNvSpPr/>
          <p:nvPr/>
        </p:nvSpPr>
        <p:spPr>
          <a:xfrm>
            <a:off x="5518491" y="5214283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Productivity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A4F2981-777F-4EEA-A272-0B8FCA598A08}"/>
              </a:ext>
            </a:extLst>
          </p:cNvPr>
          <p:cNvGrpSpPr/>
          <p:nvPr/>
        </p:nvGrpSpPr>
        <p:grpSpPr>
          <a:xfrm>
            <a:off x="7005257" y="3056914"/>
            <a:ext cx="409097" cy="2286564"/>
            <a:chOff x="882752" y="3955721"/>
            <a:chExt cx="428841" cy="2286564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C4B2AEC-B8B9-4F04-903A-2F00B7F98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5861" y="3752612"/>
              <a:ext cx="0" cy="406217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EDFD8F5C-19A1-4D9C-9221-BB86CA38372B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4616955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E38720-E356-4235-8A10-770B22ADA5C6}"/>
                </a:ext>
              </a:extLst>
            </p:cNvPr>
            <p:cNvCxnSpPr>
              <a:cxnSpLocks/>
            </p:cNvCxnSpPr>
            <p:nvPr/>
          </p:nvCxnSpPr>
          <p:spPr>
            <a:xfrm>
              <a:off x="884666" y="3956689"/>
              <a:ext cx="0" cy="228559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96672CF-D95E-4D27-B83C-516DA89418F9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5418700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CCB5AA8-0640-4B60-902D-7FB899305BCA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6239704"/>
              <a:ext cx="4230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8F6A37C0-3534-406C-BD78-6C4DF5E7ECD9}"/>
              </a:ext>
            </a:extLst>
          </p:cNvPr>
          <p:cNvSpPr/>
          <p:nvPr/>
        </p:nvSpPr>
        <p:spPr>
          <a:xfrm>
            <a:off x="6988343" y="2937425"/>
            <a:ext cx="1371600" cy="365760"/>
          </a:xfrm>
          <a:prstGeom prst="roundRect">
            <a:avLst>
              <a:gd name="adj" fmla="val 24247"/>
            </a:avLst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64395C1-A8C0-49F9-A508-B7CA56EB9872}"/>
              </a:ext>
            </a:extLst>
          </p:cNvPr>
          <p:cNvSpPr/>
          <p:nvPr/>
        </p:nvSpPr>
        <p:spPr>
          <a:xfrm>
            <a:off x="7471568" y="3579648"/>
            <a:ext cx="869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Sets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D69A05B-02E3-4A20-A713-BDD5364FCD1F}"/>
              </a:ext>
            </a:extLst>
          </p:cNvPr>
          <p:cNvSpPr/>
          <p:nvPr/>
        </p:nvSpPr>
        <p:spPr>
          <a:xfrm>
            <a:off x="7507207" y="4394934"/>
            <a:ext cx="1399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base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ECFEB6-987E-4731-8A25-EE217C772FDF}"/>
              </a:ext>
            </a:extLst>
          </p:cNvPr>
          <p:cNvSpPr/>
          <p:nvPr/>
        </p:nvSpPr>
        <p:spPr>
          <a:xfrm>
            <a:off x="7492882" y="5214283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&amp;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unlearning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E9153DA-4287-4877-AAC5-05C57DB3BAAF}"/>
              </a:ext>
            </a:extLst>
          </p:cNvPr>
          <p:cNvGrpSpPr/>
          <p:nvPr/>
        </p:nvGrpSpPr>
        <p:grpSpPr>
          <a:xfrm>
            <a:off x="8979647" y="3056914"/>
            <a:ext cx="409097" cy="2286564"/>
            <a:chOff x="882752" y="3955721"/>
            <a:chExt cx="428841" cy="2286564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7E5AE15-0A2E-4F6F-AF0E-1D99D3C6CB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5861" y="3752612"/>
              <a:ext cx="0" cy="406217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D29CE0A-76D6-48DF-A9A2-40BF8D1222E1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4616955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5BF60F-D4A4-41E6-A5D4-7331CCA65C38}"/>
                </a:ext>
              </a:extLst>
            </p:cNvPr>
            <p:cNvCxnSpPr>
              <a:cxnSpLocks/>
            </p:cNvCxnSpPr>
            <p:nvPr/>
          </p:nvCxnSpPr>
          <p:spPr>
            <a:xfrm>
              <a:off x="884666" y="3956689"/>
              <a:ext cx="0" cy="2285596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45BDAA0-6F91-4BCD-B4BA-ED91A013A814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5418700"/>
              <a:ext cx="423036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D4E701D-1744-4B99-8D17-17EC816E1550}"/>
                </a:ext>
              </a:extLst>
            </p:cNvPr>
            <p:cNvCxnSpPr>
              <a:cxnSpLocks/>
            </p:cNvCxnSpPr>
            <p:nvPr/>
          </p:nvCxnSpPr>
          <p:spPr>
            <a:xfrm>
              <a:off x="888556" y="6239704"/>
              <a:ext cx="4230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 w="sm" len="sm"/>
            </a:ln>
            <a:effectLst/>
          </p:spPr>
        </p:cxnSp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D94F5E27-04C3-4357-AE5E-645ABCD817DB}"/>
              </a:ext>
            </a:extLst>
          </p:cNvPr>
          <p:cNvSpPr/>
          <p:nvPr/>
        </p:nvSpPr>
        <p:spPr>
          <a:xfrm>
            <a:off x="8962733" y="2937425"/>
            <a:ext cx="1371600" cy="365760"/>
          </a:xfrm>
          <a:prstGeom prst="roundRect">
            <a:avLst>
              <a:gd name="adj" fmla="val 24247"/>
            </a:avLst>
          </a:prstGeom>
          <a:solidFill>
            <a:srgbClr val="0088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8DED9E-7ADD-405B-BF25-2AEA07907D77}"/>
              </a:ext>
            </a:extLst>
          </p:cNvPr>
          <p:cNvSpPr/>
          <p:nvPr/>
        </p:nvSpPr>
        <p:spPr>
          <a:xfrm>
            <a:off x="9445958" y="3579648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F289CFA-F7FC-4ED1-AC39-DC19E18BD657}"/>
              </a:ext>
            </a:extLst>
          </p:cNvPr>
          <p:cNvSpPr/>
          <p:nvPr/>
        </p:nvSpPr>
        <p:spPr>
          <a:xfrm>
            <a:off x="9481597" y="439493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2DD77A5-D57B-47C8-88AD-DA7F8A2BBBA7}"/>
              </a:ext>
            </a:extLst>
          </p:cNvPr>
          <p:cNvSpPr/>
          <p:nvPr/>
        </p:nvSpPr>
        <p:spPr>
          <a:xfrm>
            <a:off x="9467272" y="5214283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rgbClr val="221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Saving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6EA660AB-117B-4B31-8AC4-234804D42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197" y="2543782"/>
            <a:ext cx="327109" cy="32710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DC3553EF-BECF-4C6A-9AF7-0D0CB671D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038" y="2523615"/>
            <a:ext cx="329184" cy="329184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D5553911-5DE5-4285-A8E1-FA50B4292E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856" y="2574481"/>
            <a:ext cx="329184" cy="329184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64E7BC89-A2AC-40B7-B0C0-215249AC5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772" y="2533417"/>
            <a:ext cx="329184" cy="329184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1E92B38-7225-4660-A17B-89833AED0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413" y="2483200"/>
            <a:ext cx="329184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So what is the message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7AAA1-2C15-4868-B261-813372C5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177" y="1331694"/>
            <a:ext cx="5191850" cy="4429743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E29468-DC71-41FD-93B5-0229558C0AB7}"/>
              </a:ext>
            </a:extLst>
          </p:cNvPr>
          <p:cNvSpPr txBox="1">
            <a:spLocks/>
          </p:cNvSpPr>
          <p:nvPr/>
        </p:nvSpPr>
        <p:spPr>
          <a:xfrm>
            <a:off x="5791200" y="326571"/>
            <a:ext cx="6221506" cy="6531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/>
              <a:t>Marketeers are naturally creative and have a good gut feeling of what customers need</a:t>
            </a:r>
          </a:p>
          <a:p>
            <a:pPr algn="l"/>
            <a:endParaRPr lang="en-US" sz="4000" dirty="0"/>
          </a:p>
          <a:p>
            <a:pPr algn="l"/>
            <a:r>
              <a:rPr lang="en-US" sz="4000" dirty="0"/>
              <a:t>Traditional business or digital business or non-tangible products  (assumptions might be different but) same applies.</a:t>
            </a:r>
          </a:p>
        </p:txBody>
      </p:sp>
    </p:spTree>
    <p:extLst>
      <p:ext uri="{BB962C8B-B14F-4D97-AF65-F5344CB8AC3E}">
        <p14:creationId xmlns:p14="http://schemas.microsoft.com/office/powerpoint/2010/main" val="50711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How we should transform</a:t>
            </a:r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81FCF9D8-74E4-41EE-ADAB-45280E8323A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97668" y="1901452"/>
            <a:ext cx="2040465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defTabSz="8651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Become the mobile advertising leader in our markets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A9892-82AF-4229-AB04-D2D30CE9F34A}"/>
              </a:ext>
            </a:extLst>
          </p:cNvPr>
          <p:cNvSpPr/>
          <p:nvPr/>
        </p:nvSpPr>
        <p:spPr>
          <a:xfrm>
            <a:off x="1842760" y="905870"/>
            <a:ext cx="3600000" cy="2160000"/>
          </a:xfrm>
          <a:prstGeom prst="rect">
            <a:avLst/>
          </a:prstGeom>
          <a:solidFill>
            <a:srgbClr val="EFEEE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D7BE25-EE7E-4BD1-9CFB-DEE8F0D6BF3C}"/>
              </a:ext>
            </a:extLst>
          </p:cNvPr>
          <p:cNvSpPr/>
          <p:nvPr/>
        </p:nvSpPr>
        <p:spPr>
          <a:xfrm>
            <a:off x="2000341" y="1000505"/>
            <a:ext cx="2206304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7D09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driven decision making, Big Data &amp; Consumer Analytics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56D21E-BCDB-4F37-9B1D-63740FC89CA9}"/>
              </a:ext>
            </a:extLst>
          </p:cNvPr>
          <p:cNvSpPr/>
          <p:nvPr/>
        </p:nvSpPr>
        <p:spPr>
          <a:xfrm>
            <a:off x="2055892" y="2056220"/>
            <a:ext cx="3273517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Evolution: Database Management to </a:t>
            </a:r>
            <a:r>
              <a:rPr lang="en-US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consumer-centric predictive, machine learning modeling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3C1546-88E8-49A9-B91E-62464A2266DD}"/>
              </a:ext>
            </a:extLst>
          </p:cNvPr>
          <p:cNvSpPr/>
          <p:nvPr/>
        </p:nvSpPr>
        <p:spPr>
          <a:xfrm>
            <a:off x="6694702" y="905870"/>
            <a:ext cx="3600000" cy="2160000"/>
          </a:xfrm>
          <a:prstGeom prst="rect">
            <a:avLst/>
          </a:prstGeom>
          <a:solidFill>
            <a:srgbClr val="EFEEE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C3C0CD-3594-40AB-ABFC-571E14DF93E4}"/>
              </a:ext>
            </a:extLst>
          </p:cNvPr>
          <p:cNvSpPr/>
          <p:nvPr/>
        </p:nvSpPr>
        <p:spPr>
          <a:xfrm>
            <a:off x="6852283" y="1028095"/>
            <a:ext cx="2206304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7D09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D235FF-7F8D-4869-A1E3-66DE20E9699B}"/>
              </a:ext>
            </a:extLst>
          </p:cNvPr>
          <p:cNvSpPr/>
          <p:nvPr/>
        </p:nvSpPr>
        <p:spPr>
          <a:xfrm>
            <a:off x="6907834" y="2083810"/>
            <a:ext cx="3273517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Evolution: Managing alliances / partnerships to share </a:t>
            </a:r>
            <a:r>
              <a:rPr lang="en-US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adjacent business revenues, new business models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49E0B7-F643-4111-8558-BD04C93772F5}"/>
              </a:ext>
            </a:extLst>
          </p:cNvPr>
          <p:cNvSpPr/>
          <p:nvPr/>
        </p:nvSpPr>
        <p:spPr>
          <a:xfrm>
            <a:off x="6722908" y="3489309"/>
            <a:ext cx="3600000" cy="2160000"/>
          </a:xfrm>
          <a:prstGeom prst="rect">
            <a:avLst/>
          </a:prstGeom>
          <a:solidFill>
            <a:srgbClr val="EFEEE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75FF5-42A2-447C-9A65-A507DA7B703D}"/>
              </a:ext>
            </a:extLst>
          </p:cNvPr>
          <p:cNvSpPr/>
          <p:nvPr/>
        </p:nvSpPr>
        <p:spPr>
          <a:xfrm>
            <a:off x="6880489" y="3583944"/>
            <a:ext cx="2377440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7D09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ROI, Financial &amp; Economic Astuteness / Stewardship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DF937F-1D1D-4F53-9E48-5D9C4FF462C6}"/>
              </a:ext>
            </a:extLst>
          </p:cNvPr>
          <p:cNvSpPr/>
          <p:nvPr/>
        </p:nvSpPr>
        <p:spPr>
          <a:xfrm>
            <a:off x="6936040" y="4639659"/>
            <a:ext cx="3273517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Evolution: Finance / Economic intelligence, business health and handle of key decision making key parameters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4C3EEC-9E07-4BCD-A871-4372672A39EA}"/>
              </a:ext>
            </a:extLst>
          </p:cNvPr>
          <p:cNvSpPr/>
          <p:nvPr/>
        </p:nvSpPr>
        <p:spPr>
          <a:xfrm>
            <a:off x="1865249" y="3515941"/>
            <a:ext cx="3600000" cy="2160000"/>
          </a:xfrm>
          <a:prstGeom prst="rect">
            <a:avLst/>
          </a:prstGeom>
          <a:solidFill>
            <a:srgbClr val="EFEEE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E6DFCD-EF2E-4416-AF92-326C9ACDFC49}"/>
              </a:ext>
            </a:extLst>
          </p:cNvPr>
          <p:cNvSpPr/>
          <p:nvPr/>
        </p:nvSpPr>
        <p:spPr>
          <a:xfrm>
            <a:off x="2022830" y="3680925"/>
            <a:ext cx="2206304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7D09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Operations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C61D2B-DBDD-4217-BF5E-98A6289186D3}"/>
              </a:ext>
            </a:extLst>
          </p:cNvPr>
          <p:cNvSpPr/>
          <p:nvPr/>
        </p:nvSpPr>
        <p:spPr>
          <a:xfrm>
            <a:off x="2078381" y="4736640"/>
            <a:ext cx="3273517" cy="8724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Evolution: Organic growth in the current domain </a:t>
            </a:r>
            <a:endParaRPr lang="en-US" sz="16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2340393-5A04-432D-B4D6-C9777255C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760" y="905870"/>
            <a:ext cx="900000" cy="90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89CE3D-920D-4318-99C2-7FE1E5F4417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94702" y="933460"/>
            <a:ext cx="900000" cy="90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587ACD-246D-477D-8168-D28CA6C3537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422908" y="3489309"/>
            <a:ext cx="900000" cy="90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A5F5DD-61FC-4F3E-A480-203A37D45CB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65249" y="3586290"/>
            <a:ext cx="900000" cy="900000"/>
          </a:xfrm>
          <a:prstGeom prst="rect">
            <a:avLst/>
          </a:prstGeom>
        </p:spPr>
      </p:pic>
      <p:sp>
        <p:nvSpPr>
          <p:cNvPr id="25" name="Oval 17">
            <a:extLst>
              <a:ext uri="{FF2B5EF4-FFF2-40B4-BE49-F238E27FC236}">
                <a16:creationId xmlns:a16="http://schemas.microsoft.com/office/drawing/2014/main" id="{3CAC4BFC-F31A-4D6C-B9AD-9BFE828D5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7246" y="913587"/>
            <a:ext cx="288925" cy="287337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4C8B5DC9-B029-4C46-885F-B2A788221B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4701" y="900593"/>
            <a:ext cx="288925" cy="287337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F8374660-BAA4-4FA4-9B48-364171E7C0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4472" y="3504794"/>
            <a:ext cx="288925" cy="287337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3</a:t>
            </a: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2079E65B-B2C3-4CC4-8CF4-4F75557541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4702" y="3489309"/>
            <a:ext cx="288925" cy="287337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68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177247A-0019-46CF-B8DF-687E50C99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77247A-0019-46CF-B8DF-687E50C99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5B740D1-80FC-43DC-800A-9C004A4C1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9296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15" rIns="0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Data driven decision making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A6F52D98-12E6-494C-8511-0E1B705AFC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97668" y="1901452"/>
            <a:ext cx="2040465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defTabSz="8651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Become the mobile advertising leader in our markets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4833A56-33E2-4D92-8198-70A44A57D8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502" t="-256" r="-29855" b="256"/>
          <a:stretch/>
        </p:blipFill>
        <p:spPr>
          <a:xfrm>
            <a:off x="4163088" y="1133475"/>
            <a:ext cx="10881360" cy="55837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6B6F5C-6C54-4D44-9611-CA33D55F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25" r="999" b="9873"/>
          <a:stretch/>
        </p:blipFill>
        <p:spPr bwMode="auto">
          <a:xfrm>
            <a:off x="382671" y="1040193"/>
            <a:ext cx="3017520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B2FC50-3401-41F6-9925-ED6DEE8A7E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310" b="2793"/>
          <a:stretch/>
        </p:blipFill>
        <p:spPr>
          <a:xfrm>
            <a:off x="465028" y="5337761"/>
            <a:ext cx="2926080" cy="1463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D5DF06-6D01-49B6-9DE2-C94CB19DF6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596" y="3260949"/>
            <a:ext cx="1504950" cy="1695450"/>
          </a:xfrm>
          <a:prstGeom prst="rect">
            <a:avLst/>
          </a:prstGeom>
        </p:spPr>
      </p:pic>
      <p:sp>
        <p:nvSpPr>
          <p:cNvPr id="33" name="TextBox 5">
            <a:extLst>
              <a:ext uri="{FF2B5EF4-FFF2-40B4-BE49-F238E27FC236}">
                <a16:creationId xmlns:a16="http://schemas.microsoft.com/office/drawing/2014/main" id="{F60B3E56-FE9F-4F96-8507-5A7E8598FCE2}"/>
              </a:ext>
            </a:extLst>
          </p:cNvPr>
          <p:cNvSpPr txBox="1"/>
          <p:nvPr/>
        </p:nvSpPr>
        <p:spPr>
          <a:xfrm>
            <a:off x="1673480" y="6030842"/>
            <a:ext cx="155447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Combinations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C3052DB9-7205-4A3C-9112-7B12C7843031}"/>
              </a:ext>
            </a:extLst>
          </p:cNvPr>
          <p:cNvSpPr txBox="1"/>
          <p:nvPr/>
        </p:nvSpPr>
        <p:spPr>
          <a:xfrm>
            <a:off x="574614" y="5282938"/>
            <a:ext cx="1280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Clustering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7253BC53-0966-4EF3-92B7-2D3558C6718D}"/>
              </a:ext>
            </a:extLst>
          </p:cNvPr>
          <p:cNvSpPr txBox="1"/>
          <p:nvPr/>
        </p:nvSpPr>
        <p:spPr>
          <a:xfrm>
            <a:off x="1717911" y="5542099"/>
            <a:ext cx="1280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Probability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80FA1C88-00C3-42A8-8B0B-1E7B55DBD85B}"/>
              </a:ext>
            </a:extLst>
          </p:cNvPr>
          <p:cNvSpPr txBox="1"/>
          <p:nvPr/>
        </p:nvSpPr>
        <p:spPr>
          <a:xfrm>
            <a:off x="1708984" y="4896667"/>
            <a:ext cx="146304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Permutations</a:t>
            </a: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2BFF9C6-C2A0-4787-8D3B-24387C0F0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36088" y="447420"/>
            <a:ext cx="551671" cy="548640"/>
          </a:xfrm>
          <a:prstGeom prst="ellipse">
            <a:avLst/>
          </a:prstGeom>
          <a:solidFill>
            <a:srgbClr val="ED1C24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9003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9524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zlDnraXka82g7MguwE_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VmSpRUzEGb6UiNj9rEQ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zlDnraXka82g7MguwE_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5F07USdEqrOc7qeEyZ9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At0gOnoUeqrG4sKehhx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fTNbgyEUG9dQ1pYAuO3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6zlDnraXka82g7MguwE_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VmSpRUzEGb6UiNj9rEQ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VmSpRUzEGb6UiNj9rEQ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ta Partners PowerPoint Template_July 2013">
  <a:themeElements>
    <a:clrScheme name="Ooredoo">
      <a:dk1>
        <a:srgbClr val="3F3F3F"/>
      </a:dk1>
      <a:lt1>
        <a:srgbClr val="FFFFFF"/>
      </a:lt1>
      <a:dk2>
        <a:srgbClr val="3F3F3F"/>
      </a:dk2>
      <a:lt2>
        <a:srgbClr val="808080"/>
      </a:lt2>
      <a:accent1>
        <a:srgbClr val="BFBFBF"/>
      </a:accent1>
      <a:accent2>
        <a:srgbClr val="888888"/>
      </a:accent2>
      <a:accent3>
        <a:srgbClr val="F58388"/>
      </a:accent3>
      <a:accent4>
        <a:srgbClr val="ED1C24"/>
      </a:accent4>
      <a:accent5>
        <a:srgbClr val="C00000"/>
      </a:accent5>
      <a:accent6>
        <a:srgbClr val="444444"/>
      </a:accent6>
      <a:hlink>
        <a:srgbClr val="00428A"/>
      </a:hlink>
      <a:folHlink>
        <a:srgbClr val="808080"/>
      </a:folHlink>
    </a:clrScheme>
    <a:fontScheme name="8t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Pct val="110000"/>
          <a:buFontTx/>
          <a:buNone/>
          <a:tabLst/>
          <a:defRPr kumimoji="0" sz="1200" b="0" i="0" u="none" strike="noStrike" cap="none" normalizeH="0" baseline="0" dirty="0" err="1" smtClean="0">
            <a:ln>
              <a:noFill/>
            </a:ln>
            <a:solidFill>
              <a:srgbClr val="000000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Pct val="110000"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rebuchet MS" pitchFamily="34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Delta Partners Template 1">
        <a:dk1>
          <a:srgbClr val="000000"/>
        </a:dk1>
        <a:lt1>
          <a:srgbClr val="FFFFFF"/>
        </a:lt1>
        <a:dk2>
          <a:srgbClr val="004B7D"/>
        </a:dk2>
        <a:lt2>
          <a:srgbClr val="919191"/>
        </a:lt2>
        <a:accent1>
          <a:srgbClr val="CCDAE5"/>
        </a:accent1>
        <a:accent2>
          <a:srgbClr val="99B7CB"/>
        </a:accent2>
        <a:accent3>
          <a:srgbClr val="FFFFFF"/>
        </a:accent3>
        <a:accent4>
          <a:srgbClr val="000000"/>
        </a:accent4>
        <a:accent5>
          <a:srgbClr val="E2EAF0"/>
        </a:accent5>
        <a:accent6>
          <a:srgbClr val="8AA6B8"/>
        </a:accent6>
        <a:hlink>
          <a:srgbClr val="6693B1"/>
        </a:hlink>
        <a:folHlink>
          <a:srgbClr val="A5D5D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oredoo_Template.pptx" id="{D3AE6B03-C8E9-4580-82BD-35A75BF866C1}" vid="{35474A0E-CDC4-465B-9A91-643D697BFD42}"/>
    </a:ext>
  </a:extLst>
</a:theme>
</file>

<file path=ppt/theme/theme3.xml><?xml version="1.0" encoding="utf-8"?>
<a:theme xmlns:a="http://schemas.openxmlformats.org/drawingml/2006/main" name="Ooredoo Qataro 2017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876</Words>
  <Application>Microsoft Office PowerPoint</Application>
  <PresentationFormat>Widescreen</PresentationFormat>
  <Paragraphs>263</Paragraphs>
  <Slides>21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Cambria</vt:lpstr>
      <vt:lpstr>Helvetica Neue Thin</vt:lpstr>
      <vt:lpstr>Noto Sans</vt:lpstr>
      <vt:lpstr>Ooredoo Heavy</vt:lpstr>
      <vt:lpstr>Rubik</vt:lpstr>
      <vt:lpstr>Times New Roman</vt:lpstr>
      <vt:lpstr>Trebuchet MS</vt:lpstr>
      <vt:lpstr>Verdana</vt:lpstr>
      <vt:lpstr>Wingdings</vt:lpstr>
      <vt:lpstr>Office Theme</vt:lpstr>
      <vt:lpstr>Delta Partners PowerPoint Template_July 2013</vt:lpstr>
      <vt:lpstr>Ooredoo Qataro 2017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Amelio Vaz</dc:creator>
  <cp:lastModifiedBy>Oliver</cp:lastModifiedBy>
  <cp:revision>50</cp:revision>
  <dcterms:created xsi:type="dcterms:W3CDTF">2023-05-06T08:14:09Z</dcterms:created>
  <dcterms:modified xsi:type="dcterms:W3CDTF">2025-09-10T05:05:05Z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df152541-64b3-4e1a-b213-af907f76e186</vt:lpwstr>
  </property>
  <property fmtid="{D5CDD505-2E9C-101B-9397-08002B2CF9AE}" pid="3" name="Classification">
    <vt:lpwstr>Restricted</vt:lpwstr>
  </property>
</Properties>
</file>